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3"/>
  </p:notesMasterIdLst>
  <p:sldIdLst>
    <p:sldId id="285" r:id="rId5"/>
    <p:sldId id="309" r:id="rId6"/>
    <p:sldId id="302" r:id="rId7"/>
    <p:sldId id="288" r:id="rId8"/>
    <p:sldId id="308" r:id="rId9"/>
    <p:sldId id="311" r:id="rId10"/>
    <p:sldId id="295" r:id="rId11"/>
    <p:sldId id="310" r:id="rId12"/>
  </p:sldIdLst>
  <p:sldSz cx="12192000" cy="6858000"/>
  <p:notesSz cx="6858000" cy="92408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3D688B0-EEE9-C7D6-7E98-AB7EC0063829}" name="Aaliyah Kerr" initials="AK" userId="Aaliyah Kerr" providerId="None"/>
  <p188:author id="{928E9FC0-CA96-00B4-8D9B-D1CD2A748C24}" name="Aaliyah Kerr" initials="AK" userId="S::aaliyah.kerr@actforalexandria.org::df32dc5b-05ee-4df1-a29e-56f8a6b6b203" providerId="AD"/>
  <p188:author id="{8D2BE8F0-02AB-E01C-DF74-CA52B2DC6240}" name="Brandi Yee" initials="BY" userId="S::brandi.yee@actforalexandria.org::e45ca3fb-7f43-49a9-8ab3-2c418624a7d6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lliam Soltero" initials="WS" lastIdx="7" clrIdx="0">
    <p:extLst>
      <p:ext uri="{19B8F6BF-5375-455C-9EA6-DF929625EA0E}">
        <p15:presenceInfo xmlns:p15="http://schemas.microsoft.com/office/powerpoint/2012/main" userId="S::wsoltero@reingold.com::36ad840a-809e-487a-8362-8968743c558d" providerId="AD"/>
      </p:ext>
    </p:extLst>
  </p:cmAuthor>
  <p:cmAuthor id="2" name="Guest User" initials="GU" lastIdx="7" clrIdx="1">
    <p:extLst>
      <p:ext uri="{19B8F6BF-5375-455C-9EA6-DF929625EA0E}">
        <p15:presenceInfo xmlns:p15="http://schemas.microsoft.com/office/powerpoint/2012/main" userId="S::urn:spo:anon#15407122c7298f40dda7bfc8ec392d4b256292f1201aebf583ba119bce5cf21d::" providerId="AD"/>
      </p:ext>
    </p:extLst>
  </p:cmAuthor>
  <p:cmAuthor id="3" name="Brandi Yee" initials="BY" lastIdx="3" clrIdx="2">
    <p:extLst>
      <p:ext uri="{19B8F6BF-5375-455C-9EA6-DF929625EA0E}">
        <p15:presenceInfo xmlns:p15="http://schemas.microsoft.com/office/powerpoint/2012/main" userId="S::brandi.yee@actforalexandria.org::e45ca3fb-7f43-49a9-8ab3-2c418624a7d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468D"/>
    <a:srgbClr val="76BC21"/>
    <a:srgbClr val="D413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8C0DDB5-DDAD-462F-A10A-A5373F1AD1F1}" v="5" dt="2022-04-07T23:10:21.34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593"/>
    <p:restoredTop sz="94524"/>
  </p:normalViewPr>
  <p:slideViewPr>
    <p:cSldViewPr snapToGrid="0" snapToObjects="1">
      <p:cViewPr varScale="1">
        <p:scale>
          <a:sx n="44" d="100"/>
          <a:sy n="44" d="100"/>
        </p:scale>
        <p:origin x="82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aliyah Kerr" userId="df32dc5b-05ee-4df1-a29e-56f8a6b6b203" providerId="ADAL" clId="{37375761-3AEE-44D3-8EB3-17651633204A}"/>
    <pc:docChg chg="">
      <pc:chgData name="Aaliyah Kerr" userId="df32dc5b-05ee-4df1-a29e-56f8a6b6b203" providerId="ADAL" clId="{37375761-3AEE-44D3-8EB3-17651633204A}" dt="2022-04-05T18:28:06.143" v="2"/>
      <pc:docMkLst>
        <pc:docMk/>
      </pc:docMkLst>
      <pc:sldChg chg="addCm">
        <pc:chgData name="Aaliyah Kerr" userId="df32dc5b-05ee-4df1-a29e-56f8a6b6b203" providerId="ADAL" clId="{37375761-3AEE-44D3-8EB3-17651633204A}" dt="2022-04-05T18:28:06.143" v="2"/>
        <pc:sldMkLst>
          <pc:docMk/>
          <pc:sldMk cId="734657441" sldId="295"/>
        </pc:sldMkLst>
      </pc:sldChg>
      <pc:sldChg chg="addCm">
        <pc:chgData name="Aaliyah Kerr" userId="df32dc5b-05ee-4df1-a29e-56f8a6b6b203" providerId="ADAL" clId="{37375761-3AEE-44D3-8EB3-17651633204A}" dt="2022-04-05T18:25:55.552" v="0"/>
        <pc:sldMkLst>
          <pc:docMk/>
          <pc:sldMk cId="3539134357" sldId="311"/>
        </pc:sldMkLst>
      </pc:sldChg>
    </pc:docChg>
  </pc:docChgLst>
  <pc:docChgLst>
    <pc:chgData name="Brandi Yee" userId="e45ca3fb-7f43-49a9-8ab3-2c418624a7d6" providerId="ADAL" clId="{B8C0DDB5-DDAD-462F-A10A-A5373F1AD1F1}"/>
    <pc:docChg chg="custSel addSld modSld sldOrd">
      <pc:chgData name="Brandi Yee" userId="e45ca3fb-7f43-49a9-8ab3-2c418624a7d6" providerId="ADAL" clId="{B8C0DDB5-DDAD-462F-A10A-A5373F1AD1F1}" dt="2022-04-07T23:45:01.848" v="475" actId="20577"/>
      <pc:docMkLst>
        <pc:docMk/>
      </pc:docMkLst>
      <pc:sldChg chg="add">
        <pc:chgData name="Brandi Yee" userId="e45ca3fb-7f43-49a9-8ab3-2c418624a7d6" providerId="ADAL" clId="{B8C0DDB5-DDAD-462F-A10A-A5373F1AD1F1}" dt="2022-04-05T05:38:23.628" v="0"/>
        <pc:sldMkLst>
          <pc:docMk/>
          <pc:sldMk cId="3805508723" sldId="288"/>
        </pc:sldMkLst>
      </pc:sldChg>
      <pc:sldChg chg="modSp mod delCm">
        <pc:chgData name="Brandi Yee" userId="e45ca3fb-7f43-49a9-8ab3-2c418624a7d6" providerId="ADAL" clId="{B8C0DDB5-DDAD-462F-A10A-A5373F1AD1F1}" dt="2022-04-07T23:45:01.848" v="475" actId="20577"/>
        <pc:sldMkLst>
          <pc:docMk/>
          <pc:sldMk cId="734657441" sldId="295"/>
        </pc:sldMkLst>
        <pc:spChg chg="mod">
          <ac:chgData name="Brandi Yee" userId="e45ca3fb-7f43-49a9-8ab3-2c418624a7d6" providerId="ADAL" clId="{B8C0DDB5-DDAD-462F-A10A-A5373F1AD1F1}" dt="2022-04-07T23:45:01.848" v="475" actId="20577"/>
          <ac:spMkLst>
            <pc:docMk/>
            <pc:sldMk cId="734657441" sldId="295"/>
            <ac:spMk id="8" creationId="{65DF37B5-FD49-45AC-B1FE-08C3DCD4F9DC}"/>
          </ac:spMkLst>
        </pc:spChg>
      </pc:sldChg>
      <pc:sldChg chg="modSp mod">
        <pc:chgData name="Brandi Yee" userId="e45ca3fb-7f43-49a9-8ab3-2c418624a7d6" providerId="ADAL" clId="{B8C0DDB5-DDAD-462F-A10A-A5373F1AD1F1}" dt="2022-04-07T23:37:52.781" v="330" actId="20577"/>
        <pc:sldMkLst>
          <pc:docMk/>
          <pc:sldMk cId="1016729941" sldId="302"/>
        </pc:sldMkLst>
        <pc:spChg chg="mod">
          <ac:chgData name="Brandi Yee" userId="e45ca3fb-7f43-49a9-8ab3-2c418624a7d6" providerId="ADAL" clId="{B8C0DDB5-DDAD-462F-A10A-A5373F1AD1F1}" dt="2022-04-07T23:37:52.781" v="330" actId="20577"/>
          <ac:spMkLst>
            <pc:docMk/>
            <pc:sldMk cId="1016729941" sldId="302"/>
            <ac:spMk id="2" creationId="{74DEEF9A-61DD-4E64-98C8-2D82EB2415C3}"/>
          </ac:spMkLst>
        </pc:spChg>
      </pc:sldChg>
      <pc:sldChg chg="modSp mod ord">
        <pc:chgData name="Brandi Yee" userId="e45ca3fb-7f43-49a9-8ab3-2c418624a7d6" providerId="ADAL" clId="{B8C0DDB5-DDAD-462F-A10A-A5373F1AD1F1}" dt="2022-04-07T23:38:02.261" v="332"/>
        <pc:sldMkLst>
          <pc:docMk/>
          <pc:sldMk cId="1822504326" sldId="309"/>
        </pc:sldMkLst>
        <pc:spChg chg="mod">
          <ac:chgData name="Brandi Yee" userId="e45ca3fb-7f43-49a9-8ab3-2c418624a7d6" providerId="ADAL" clId="{B8C0DDB5-DDAD-462F-A10A-A5373F1AD1F1}" dt="2022-04-05T05:43:01.435" v="12" actId="6549"/>
          <ac:spMkLst>
            <pc:docMk/>
            <pc:sldMk cId="1822504326" sldId="309"/>
            <ac:spMk id="8" creationId="{65DF37B5-FD49-45AC-B1FE-08C3DCD4F9DC}"/>
          </ac:spMkLst>
        </pc:spChg>
      </pc:sldChg>
      <pc:sldChg chg="modSp mod delCm">
        <pc:chgData name="Brandi Yee" userId="e45ca3fb-7f43-49a9-8ab3-2c418624a7d6" providerId="ADAL" clId="{B8C0DDB5-DDAD-462F-A10A-A5373F1AD1F1}" dt="2022-04-07T23:43:25.088" v="385" actId="20577"/>
        <pc:sldMkLst>
          <pc:docMk/>
          <pc:sldMk cId="3539134357" sldId="311"/>
        </pc:sldMkLst>
        <pc:spChg chg="mod">
          <ac:chgData name="Brandi Yee" userId="e45ca3fb-7f43-49a9-8ab3-2c418624a7d6" providerId="ADAL" clId="{B8C0DDB5-DDAD-462F-A10A-A5373F1AD1F1}" dt="2022-04-07T23:43:25.088" v="385" actId="20577"/>
          <ac:spMkLst>
            <pc:docMk/>
            <pc:sldMk cId="3539134357" sldId="311"/>
            <ac:spMk id="8" creationId="{65DF37B5-FD49-45AC-B1FE-08C3DCD4F9DC}"/>
          </ac:spMkLst>
        </pc:spChg>
      </pc:sldChg>
    </pc:docChg>
  </pc:docChgLst>
  <pc:docChgLst>
    <pc:chgData name="Molly Klein" userId="S::molly.klein@actforalexandria.org::904ea992-e037-457f-8bf8-a4a6d9f2a153" providerId="AD" clId="Web-{198AC94E-E392-22EB-73C2-2155F66EB0BC}"/>
    <pc:docChg chg="modSld">
      <pc:chgData name="Molly Klein" userId="S::molly.klein@actforalexandria.org::904ea992-e037-457f-8bf8-a4a6d9f2a153" providerId="AD" clId="Web-{198AC94E-E392-22EB-73C2-2155F66EB0BC}" dt="2022-04-05T15:27:27.548" v="102" actId="20577"/>
      <pc:docMkLst>
        <pc:docMk/>
      </pc:docMkLst>
      <pc:sldChg chg="modSp">
        <pc:chgData name="Molly Klein" userId="S::molly.klein@actforalexandria.org::904ea992-e037-457f-8bf8-a4a6d9f2a153" providerId="AD" clId="Web-{198AC94E-E392-22EB-73C2-2155F66EB0BC}" dt="2022-04-05T15:27:27.548" v="102" actId="20577"/>
        <pc:sldMkLst>
          <pc:docMk/>
          <pc:sldMk cId="3539134357" sldId="311"/>
        </pc:sldMkLst>
        <pc:spChg chg="mod">
          <ac:chgData name="Molly Klein" userId="S::molly.klein@actforalexandria.org::904ea992-e037-457f-8bf8-a4a6d9f2a153" providerId="AD" clId="Web-{198AC94E-E392-22EB-73C2-2155F66EB0BC}" dt="2022-04-05T15:27:27.548" v="102" actId="20577"/>
          <ac:spMkLst>
            <pc:docMk/>
            <pc:sldMk cId="3539134357" sldId="311"/>
            <ac:spMk id="8" creationId="{65DF37B5-FD49-45AC-B1FE-08C3DCD4F9DC}"/>
          </ac:spMkLst>
        </pc:spChg>
      </pc:sldChg>
    </pc:docChg>
  </pc:docChgLst>
  <pc:docChgLst>
    <pc:chgData name="Aaliyah Kerr" userId="S::aaliyah.kerr@actforalexandria.org::df32dc5b-05ee-4df1-a29e-56f8a6b6b203" providerId="AD" clId="Web-{8543A7C1-896E-4BF2-AD24-19FEA861C20B}"/>
    <pc:docChg chg="mod">
      <pc:chgData name="Aaliyah Kerr" userId="S::aaliyah.kerr@actforalexandria.org::df32dc5b-05ee-4df1-a29e-56f8a6b6b203" providerId="AD" clId="Web-{8543A7C1-896E-4BF2-AD24-19FEA861C20B}" dt="2022-04-05T18:34:27.732" v="3"/>
      <pc:docMkLst>
        <pc:docMk/>
      </pc:docMkLst>
      <pc:sldChg chg="addCm delCm modCm">
        <pc:chgData name="Aaliyah Kerr" userId="S::aaliyah.kerr@actforalexandria.org::df32dc5b-05ee-4df1-a29e-56f8a6b6b203" providerId="AD" clId="Web-{8543A7C1-896E-4BF2-AD24-19FEA861C20B}" dt="2022-04-05T18:34:27.732" v="3"/>
        <pc:sldMkLst>
          <pc:docMk/>
          <pc:sldMk cId="3539134357" sldId="311"/>
        </pc:sldMkLst>
      </pc:sldChg>
    </pc:docChg>
  </pc:docChgLst>
  <pc:docChgLst>
    <pc:chgData name="Brandi Yee" userId="S::brandi.yee@actforalexandria.org::e45ca3fb-7f43-49a9-8ab3-2c418624a7d6" providerId="AD" clId="Web-{6E9883A1-1D82-40F8-A859-8DA5F33E46ED}"/>
    <pc:docChg chg="mod modSld">
      <pc:chgData name="Brandi Yee" userId="S::brandi.yee@actforalexandria.org::e45ca3fb-7f43-49a9-8ab3-2c418624a7d6" providerId="AD" clId="Web-{6E9883A1-1D82-40F8-A859-8DA5F33E46ED}" dt="2022-04-05T20:16:55.817" v="78"/>
      <pc:docMkLst>
        <pc:docMk/>
      </pc:docMkLst>
      <pc:sldChg chg="modSp delCm modCm">
        <pc:chgData name="Brandi Yee" userId="S::brandi.yee@actforalexandria.org::e45ca3fb-7f43-49a9-8ab3-2c418624a7d6" providerId="AD" clId="Web-{6E9883A1-1D82-40F8-A859-8DA5F33E46ED}" dt="2022-04-05T20:16:55.817" v="78"/>
        <pc:sldMkLst>
          <pc:docMk/>
          <pc:sldMk cId="734657441" sldId="295"/>
        </pc:sldMkLst>
        <pc:spChg chg="mod">
          <ac:chgData name="Brandi Yee" userId="S::brandi.yee@actforalexandria.org::e45ca3fb-7f43-49a9-8ab3-2c418624a7d6" providerId="AD" clId="Web-{6E9883A1-1D82-40F8-A859-8DA5F33E46ED}" dt="2022-04-05T20:16:55.739" v="77" actId="20577"/>
          <ac:spMkLst>
            <pc:docMk/>
            <pc:sldMk cId="734657441" sldId="295"/>
            <ac:spMk id="8" creationId="{65DF37B5-FD49-45AC-B1FE-08C3DCD4F9DC}"/>
          </ac:spMkLst>
        </pc:spChg>
      </pc:sldChg>
      <pc:sldChg chg="modSp">
        <pc:chgData name="Brandi Yee" userId="S::brandi.yee@actforalexandria.org::e45ca3fb-7f43-49a9-8ab3-2c418624a7d6" providerId="AD" clId="Web-{6E9883A1-1D82-40F8-A859-8DA5F33E46ED}" dt="2022-04-05T20:15:53.675" v="39" actId="20577"/>
        <pc:sldMkLst>
          <pc:docMk/>
          <pc:sldMk cId="3539134357" sldId="311"/>
        </pc:sldMkLst>
        <pc:spChg chg="mod">
          <ac:chgData name="Brandi Yee" userId="S::brandi.yee@actforalexandria.org::e45ca3fb-7f43-49a9-8ab3-2c418624a7d6" providerId="AD" clId="Web-{6E9883A1-1D82-40F8-A859-8DA5F33E46ED}" dt="2022-04-05T20:15:53.675" v="39" actId="20577"/>
          <ac:spMkLst>
            <pc:docMk/>
            <pc:sldMk cId="3539134357" sldId="311"/>
            <ac:spMk id="8" creationId="{65DF37B5-FD49-45AC-B1FE-08C3DCD4F9D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364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364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754586-98AC-9D44-92F5-D2BCEF19912A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58813" y="1155700"/>
            <a:ext cx="5540375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47153"/>
            <a:ext cx="5486400" cy="363858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7193"/>
            <a:ext cx="2971800" cy="4636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777193"/>
            <a:ext cx="2971800" cy="4636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9A4B22-7468-4F4B-8C13-2C4582A811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861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2373FA5-032F-DD4D-A546-2A47FC3879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793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6A6273-F2FE-AF4E-AC5A-F879ABAE03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7592" y="1153732"/>
            <a:ext cx="9977718" cy="820211"/>
          </a:xfrm>
        </p:spPr>
        <p:txBody>
          <a:bodyPr anchor="ctr" anchorCtr="0">
            <a:normAutofit/>
          </a:bodyPr>
          <a:lstStyle>
            <a:lvl1pPr algn="l">
              <a:defRPr sz="5400" b="1" i="0">
                <a:solidFill>
                  <a:srgbClr val="1946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3CAC81-CDED-DF4E-BBFD-AD71BC0E20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7592" y="2041986"/>
            <a:ext cx="9977718" cy="557585"/>
          </a:xfrm>
        </p:spPr>
        <p:txBody>
          <a:bodyPr anchor="ctr" anchorCtr="0"/>
          <a:lstStyle>
            <a:lvl1pPr marL="0" indent="0" algn="l">
              <a:buNone/>
              <a:defRPr sz="2400" b="1" i="0">
                <a:solidFill>
                  <a:srgbClr val="D413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EABA379-C95C-6043-ADB7-7C658DA52A2E}"/>
              </a:ext>
            </a:extLst>
          </p:cNvPr>
          <p:cNvCxnSpPr>
            <a:cxnSpLocks/>
          </p:cNvCxnSpPr>
          <p:nvPr userDrawn="1"/>
        </p:nvCxnSpPr>
        <p:spPr>
          <a:xfrm flipV="1">
            <a:off x="832445" y="1153732"/>
            <a:ext cx="0" cy="1409246"/>
          </a:xfrm>
          <a:prstGeom prst="line">
            <a:avLst/>
          </a:prstGeom>
          <a:ln w="73025">
            <a:solidFill>
              <a:srgbClr val="1946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3357BC3B-F148-43EA-B298-CE90323A79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86428" y="3709850"/>
            <a:ext cx="3093279" cy="2279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13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road, outdoor, man, riding&#10;&#10;Description automatically generated">
            <a:extLst>
              <a:ext uri="{FF2B5EF4-FFF2-40B4-BE49-F238E27FC236}">
                <a16:creationId xmlns:a16="http://schemas.microsoft.com/office/drawing/2014/main" id="{DF3AA9FA-7919-434B-B143-2CFECE2D18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22942"/>
            <a:ext cx="12192000" cy="71809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4617BE-CD9A-1245-94A6-4D57F1509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340969" cy="1325563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7CAB1F6F-D800-904D-832E-389C0005C0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64332" y="6471709"/>
            <a:ext cx="3894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EC61745-BB31-2644-A215-6AFCB7647EF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6B3A1FC7-9E25-A147-8010-6B536011CE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599" y="6482292"/>
            <a:ext cx="69257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ACTforAlexandria.org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5326361-8338-4C40-9580-59C89985E733}"/>
              </a:ext>
            </a:extLst>
          </p:cNvPr>
          <p:cNvCxnSpPr>
            <a:cxnSpLocks/>
          </p:cNvCxnSpPr>
          <p:nvPr userDrawn="1"/>
        </p:nvCxnSpPr>
        <p:spPr>
          <a:xfrm>
            <a:off x="10982620" y="6565302"/>
            <a:ext cx="0" cy="180816"/>
          </a:xfrm>
          <a:prstGeom prst="line">
            <a:avLst/>
          </a:prstGeom>
          <a:ln w="12700">
            <a:solidFill>
              <a:srgbClr val="76BC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9F415CC8-55A2-49B1-AFF5-D2C19603337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31895" y="365125"/>
            <a:ext cx="1907379" cy="1405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333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6BE0E89-EA7F-2840-9F6A-23BC11B68F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600075"/>
            <a:ext cx="6701425" cy="126507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80BBB1-18AB-E143-89AA-082A816B6A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7590" y="1503504"/>
            <a:ext cx="5153892" cy="3829587"/>
          </a:xfrm>
        </p:spPr>
        <p:txBody>
          <a:bodyPr/>
          <a:lstStyle>
            <a:lvl1pPr>
              <a:defRPr sz="2000" b="0" i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>
              <a:defRPr sz="1800" b="0" i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>
              <a:defRPr sz="1600" b="0" i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3pPr>
            <a:lvl4pPr>
              <a:defRPr sz="1400" b="0" i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4pPr>
            <a:lvl5pPr>
              <a:defRPr sz="1200" b="0" i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1830BB-9E6A-B242-B310-320EBBF3EC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47509" y="1503504"/>
            <a:ext cx="5306291" cy="3829587"/>
          </a:xfrm>
        </p:spPr>
        <p:txBody>
          <a:bodyPr/>
          <a:lstStyle>
            <a:lvl1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27CFB5E-2FFB-4643-A7F7-12D340E3A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90" y="365125"/>
            <a:ext cx="10886209" cy="705139"/>
          </a:xfrm>
        </p:spPr>
        <p:txBody>
          <a:bodyPr anchor="t"/>
          <a:lstStyle>
            <a:lvl1pPr>
              <a:defRPr b="1" i="0">
                <a:solidFill>
                  <a:srgbClr val="1946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0168F6E-E66A-494B-BDB8-5C6A32CD27BA}"/>
              </a:ext>
            </a:extLst>
          </p:cNvPr>
          <p:cNvCxnSpPr>
            <a:cxnSpLocks/>
          </p:cNvCxnSpPr>
          <p:nvPr userDrawn="1"/>
        </p:nvCxnSpPr>
        <p:spPr>
          <a:xfrm>
            <a:off x="467590" y="1236519"/>
            <a:ext cx="11222183" cy="0"/>
          </a:xfrm>
          <a:prstGeom prst="line">
            <a:avLst/>
          </a:prstGeom>
          <a:ln w="25400">
            <a:solidFill>
              <a:srgbClr val="76BC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F945E2B9-8738-C449-986E-47195104D2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64332" y="6471709"/>
            <a:ext cx="3894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C61745-BB31-2644-A215-6AFCB7647EF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669E7359-30B4-B14F-9632-D9942DB9BE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599" y="6482292"/>
            <a:ext cx="69257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19468D"/>
                </a:solidFill>
              </a:defRPr>
            </a:lvl1pPr>
          </a:lstStyle>
          <a:p>
            <a:r>
              <a:rPr lang="en-US" dirty="0"/>
              <a:t>ACTforAlexandria.org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010CCF1-D109-1140-AD3B-F87CEEEF86FF}"/>
              </a:ext>
            </a:extLst>
          </p:cNvPr>
          <p:cNvCxnSpPr>
            <a:cxnSpLocks/>
          </p:cNvCxnSpPr>
          <p:nvPr userDrawn="1"/>
        </p:nvCxnSpPr>
        <p:spPr>
          <a:xfrm>
            <a:off x="10982620" y="6565302"/>
            <a:ext cx="0" cy="180816"/>
          </a:xfrm>
          <a:prstGeom prst="line">
            <a:avLst/>
          </a:prstGeom>
          <a:ln w="12700">
            <a:solidFill>
              <a:srgbClr val="76BC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95020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6BE0E89-EA7F-2840-9F6A-23BC11B68F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600075"/>
            <a:ext cx="6701425" cy="126507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80BBB1-18AB-E143-89AA-082A816B6A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7590" y="1503504"/>
            <a:ext cx="5153892" cy="3829587"/>
          </a:xfrm>
        </p:spPr>
        <p:txBody>
          <a:bodyPr>
            <a:normAutofit/>
          </a:bodyPr>
          <a:lstStyle>
            <a:lvl1pPr marL="0" indent="0">
              <a:buNone/>
              <a:defRPr sz="2800" b="0" i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 b="0" i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600" b="0" i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400" b="0" i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 b="0" i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1830BB-9E6A-B242-B310-320EBBF3EC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47509" y="1503504"/>
            <a:ext cx="5306291" cy="3829587"/>
          </a:xfrm>
        </p:spPr>
        <p:txBody>
          <a:bodyPr/>
          <a:lstStyle>
            <a:lvl1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27CFB5E-2FFB-4643-A7F7-12D340E3A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90" y="365125"/>
            <a:ext cx="10886209" cy="705139"/>
          </a:xfrm>
        </p:spPr>
        <p:txBody>
          <a:bodyPr anchor="t"/>
          <a:lstStyle>
            <a:lvl1pPr>
              <a:defRPr b="1" i="0">
                <a:solidFill>
                  <a:srgbClr val="1946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0168F6E-E66A-494B-BDB8-5C6A32CD27BA}"/>
              </a:ext>
            </a:extLst>
          </p:cNvPr>
          <p:cNvCxnSpPr>
            <a:cxnSpLocks/>
          </p:cNvCxnSpPr>
          <p:nvPr userDrawn="1"/>
        </p:nvCxnSpPr>
        <p:spPr>
          <a:xfrm>
            <a:off x="467590" y="1236519"/>
            <a:ext cx="11222183" cy="0"/>
          </a:xfrm>
          <a:prstGeom prst="line">
            <a:avLst/>
          </a:prstGeom>
          <a:ln w="25400">
            <a:solidFill>
              <a:srgbClr val="76BC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F945E2B9-8738-C449-986E-47195104D2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64332" y="6471709"/>
            <a:ext cx="3894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C61745-BB31-2644-A215-6AFCB7647EF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669E7359-30B4-B14F-9632-D9942DB9BE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599" y="6482292"/>
            <a:ext cx="69257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19468D"/>
                </a:solidFill>
              </a:defRPr>
            </a:lvl1pPr>
          </a:lstStyle>
          <a:p>
            <a:r>
              <a:rPr lang="en-US" dirty="0"/>
              <a:t>ACTforAlexandria.org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010CCF1-D109-1140-AD3B-F87CEEEF86FF}"/>
              </a:ext>
            </a:extLst>
          </p:cNvPr>
          <p:cNvCxnSpPr>
            <a:cxnSpLocks/>
          </p:cNvCxnSpPr>
          <p:nvPr userDrawn="1"/>
        </p:nvCxnSpPr>
        <p:spPr>
          <a:xfrm>
            <a:off x="10982620" y="6565302"/>
            <a:ext cx="0" cy="180816"/>
          </a:xfrm>
          <a:prstGeom prst="line">
            <a:avLst/>
          </a:prstGeom>
          <a:ln w="12700">
            <a:solidFill>
              <a:srgbClr val="76BC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71595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933EE50-28F6-E848-B72E-E3C2A17952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00" y="5621480"/>
            <a:ext cx="8489462" cy="124835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F458ACF-EDCC-A34C-98DB-B1590BC72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90" y="365125"/>
            <a:ext cx="10886209" cy="705139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b="1" dirty="0"/>
              <a:t>Text and image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74A1AD0-6520-1742-AF5B-FE6BF627AAD9}"/>
              </a:ext>
            </a:extLst>
          </p:cNvPr>
          <p:cNvCxnSpPr>
            <a:cxnSpLocks/>
          </p:cNvCxnSpPr>
          <p:nvPr userDrawn="1"/>
        </p:nvCxnSpPr>
        <p:spPr>
          <a:xfrm>
            <a:off x="467590" y="1236519"/>
            <a:ext cx="11222183" cy="0"/>
          </a:xfrm>
          <a:prstGeom prst="line">
            <a:avLst/>
          </a:prstGeom>
          <a:ln w="25400">
            <a:solidFill>
              <a:srgbClr val="76BC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9AA58E1B-EF0C-754B-8200-DDC266497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64332" y="6471709"/>
            <a:ext cx="3894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C61745-BB31-2644-A215-6AFCB7647EF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B50F4675-F76F-8B48-921E-8B66632F96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599" y="6482292"/>
            <a:ext cx="69257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19468D"/>
                </a:solidFill>
              </a:defRPr>
            </a:lvl1pPr>
          </a:lstStyle>
          <a:p>
            <a:r>
              <a:rPr lang="en-US" dirty="0"/>
              <a:t>ACTforAlexandria.org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2FB18D-1F81-D348-9BD3-3836DE84ECFA}"/>
              </a:ext>
            </a:extLst>
          </p:cNvPr>
          <p:cNvCxnSpPr>
            <a:cxnSpLocks/>
          </p:cNvCxnSpPr>
          <p:nvPr userDrawn="1"/>
        </p:nvCxnSpPr>
        <p:spPr>
          <a:xfrm>
            <a:off x="10982620" y="6565302"/>
            <a:ext cx="0" cy="180816"/>
          </a:xfrm>
          <a:prstGeom prst="line">
            <a:avLst/>
          </a:prstGeom>
          <a:ln w="12700">
            <a:solidFill>
              <a:srgbClr val="76BC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CC5FF44-4C1F-3740-BA47-158F607505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7590" y="1653816"/>
            <a:ext cx="5153892" cy="3829587"/>
          </a:xfrm>
        </p:spPr>
        <p:txBody>
          <a:bodyPr/>
          <a:lstStyle>
            <a:lvl1pPr marL="0" indent="0">
              <a:buNone/>
              <a:defRPr sz="1800" b="0" i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>
              <a:defRPr sz="1800" b="0" i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>
              <a:defRPr sz="1600" b="0" i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3pPr>
            <a:lvl4pPr>
              <a:defRPr sz="1400" b="0" i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4pPr>
            <a:lvl5pPr>
              <a:defRPr sz="1200" b="0" i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6C9DBFE5-ED55-F64C-A87E-CF9277B36D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46787" y="1682292"/>
            <a:ext cx="5088851" cy="3507363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09639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933EE50-28F6-E848-B72E-E3C2A17952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00" y="5621480"/>
            <a:ext cx="8489462" cy="1248353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1F3023-FC46-BE4C-8E35-F7D5EE08368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67590" y="1646120"/>
            <a:ext cx="5153892" cy="1982602"/>
          </a:xfr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 b="0" i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800" dirty="0"/>
              <a:t>Text</a:t>
            </a:r>
          </a:p>
          <a:p>
            <a:pPr>
              <a:lnSpc>
                <a:spcPct val="100000"/>
              </a:lnSpc>
            </a:pPr>
            <a:endParaRPr lang="en-US" sz="1800" dirty="0"/>
          </a:p>
          <a:p>
            <a:pPr>
              <a:lnSpc>
                <a:spcPct val="100000"/>
              </a:lnSpc>
            </a:pPr>
            <a:endParaRPr lang="en-US" sz="18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F458ACF-EDCC-A34C-98DB-B1590BC72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90" y="365125"/>
            <a:ext cx="10886209" cy="705139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b="1" dirty="0"/>
              <a:t>Text and image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74A1AD0-6520-1742-AF5B-FE6BF627AAD9}"/>
              </a:ext>
            </a:extLst>
          </p:cNvPr>
          <p:cNvCxnSpPr>
            <a:cxnSpLocks/>
          </p:cNvCxnSpPr>
          <p:nvPr userDrawn="1"/>
        </p:nvCxnSpPr>
        <p:spPr>
          <a:xfrm>
            <a:off x="467590" y="1236519"/>
            <a:ext cx="11222183" cy="0"/>
          </a:xfrm>
          <a:prstGeom prst="line">
            <a:avLst/>
          </a:prstGeom>
          <a:ln w="25400">
            <a:solidFill>
              <a:srgbClr val="76BC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9AA58E1B-EF0C-754B-8200-DDC266497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64332" y="6471709"/>
            <a:ext cx="3894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C61745-BB31-2644-A215-6AFCB7647EF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B50F4675-F76F-8B48-921E-8B66632F96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599" y="6482292"/>
            <a:ext cx="69257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19468D"/>
                </a:solidFill>
              </a:defRPr>
            </a:lvl1pPr>
          </a:lstStyle>
          <a:p>
            <a:r>
              <a:rPr lang="en-US" dirty="0"/>
              <a:t>ACTforAlexandria.org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2FB18D-1F81-D348-9BD3-3836DE84ECFA}"/>
              </a:ext>
            </a:extLst>
          </p:cNvPr>
          <p:cNvCxnSpPr>
            <a:cxnSpLocks/>
          </p:cNvCxnSpPr>
          <p:nvPr userDrawn="1"/>
        </p:nvCxnSpPr>
        <p:spPr>
          <a:xfrm>
            <a:off x="10982620" y="6565302"/>
            <a:ext cx="0" cy="180816"/>
          </a:xfrm>
          <a:prstGeom prst="line">
            <a:avLst/>
          </a:prstGeom>
          <a:ln w="12700">
            <a:solidFill>
              <a:srgbClr val="76BC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0CF469B6-D01F-C742-88EC-08240417451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46787" y="1646120"/>
            <a:ext cx="5051273" cy="354353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6836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9A0635B-94C5-D043-AF06-EB8FF21E457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9468D"/>
          </a:solidFill>
          <a:ln>
            <a:solidFill>
              <a:srgbClr val="1946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9468D"/>
              </a:solidFill>
            </a:endParaRPr>
          </a:p>
        </p:txBody>
      </p:sp>
      <p:pic>
        <p:nvPicPr>
          <p:cNvPr id="4" name="Picture 3" descr="A graffiti covered wall&#10;&#10;Description automatically generated">
            <a:extLst>
              <a:ext uri="{FF2B5EF4-FFF2-40B4-BE49-F238E27FC236}">
                <a16:creationId xmlns:a16="http://schemas.microsoft.com/office/drawing/2014/main" id="{32B6010A-4C6C-1340-91D5-F68454F71E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9000"/>
          </a:blip>
          <a:srcRect t="10657" b="5095"/>
          <a:stretch/>
        </p:blipFill>
        <p:spPr>
          <a:xfrm>
            <a:off x="0" y="0"/>
            <a:ext cx="122145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3395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on image">
  <p:cSld name="1_Text on image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7" descr="A picture containing road, outdoor, man, riding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322942"/>
            <a:ext cx="12192000" cy="7179072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8340969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91375" rIns="182825" bIns="913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8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86" name="Google Shape;86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37898" y="365125"/>
            <a:ext cx="1415902" cy="11695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4191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330E875-8648-F34C-A1F1-15A2EE798482}"/>
              </a:ext>
            </a:extLst>
          </p:cNvPr>
          <p:cNvSpPr/>
          <p:nvPr userDrawn="1"/>
        </p:nvSpPr>
        <p:spPr>
          <a:xfrm rot="10800000" flipH="1">
            <a:off x="3653" y="1644809"/>
            <a:ext cx="12186450" cy="5250798"/>
          </a:xfrm>
          <a:custGeom>
            <a:avLst/>
            <a:gdLst>
              <a:gd name="connsiteX0" fmla="*/ 0 w 12179300"/>
              <a:gd name="connsiteY0" fmla="*/ 0 h 1840675"/>
              <a:gd name="connsiteX1" fmla="*/ 12179300 w 12179300"/>
              <a:gd name="connsiteY1" fmla="*/ 0 h 1840675"/>
              <a:gd name="connsiteX2" fmla="*/ 12179300 w 12179300"/>
              <a:gd name="connsiteY2" fmla="*/ 1840675 h 1840675"/>
              <a:gd name="connsiteX3" fmla="*/ 0 w 12179300"/>
              <a:gd name="connsiteY3" fmla="*/ 1840675 h 1840675"/>
              <a:gd name="connsiteX4" fmla="*/ 0 w 12179300"/>
              <a:gd name="connsiteY4" fmla="*/ 0 h 1840675"/>
              <a:gd name="connsiteX0" fmla="*/ 0 w 12179300"/>
              <a:gd name="connsiteY0" fmla="*/ 0 h 3336966"/>
              <a:gd name="connsiteX1" fmla="*/ 12179300 w 12179300"/>
              <a:gd name="connsiteY1" fmla="*/ 0 h 3336966"/>
              <a:gd name="connsiteX2" fmla="*/ 12179300 w 12179300"/>
              <a:gd name="connsiteY2" fmla="*/ 3336966 h 3336966"/>
              <a:gd name="connsiteX3" fmla="*/ 0 w 12179300"/>
              <a:gd name="connsiteY3" fmla="*/ 1840675 h 3336966"/>
              <a:gd name="connsiteX4" fmla="*/ 0 w 12179300"/>
              <a:gd name="connsiteY4" fmla="*/ 0 h 3336966"/>
              <a:gd name="connsiteX0" fmla="*/ 0 w 12179300"/>
              <a:gd name="connsiteY0" fmla="*/ 0 h 3336966"/>
              <a:gd name="connsiteX1" fmla="*/ 12179300 w 12179300"/>
              <a:gd name="connsiteY1" fmla="*/ 0 h 3336966"/>
              <a:gd name="connsiteX2" fmla="*/ 12179300 w 12179300"/>
              <a:gd name="connsiteY2" fmla="*/ 3336966 h 3336966"/>
              <a:gd name="connsiteX3" fmla="*/ 0 w 12179300"/>
              <a:gd name="connsiteY3" fmla="*/ 1840675 h 3336966"/>
              <a:gd name="connsiteX4" fmla="*/ 0 w 12179300"/>
              <a:gd name="connsiteY4" fmla="*/ 0 h 3336966"/>
              <a:gd name="connsiteX0" fmla="*/ 0 w 12179300"/>
              <a:gd name="connsiteY0" fmla="*/ 0 h 3399120"/>
              <a:gd name="connsiteX1" fmla="*/ 12179300 w 12179300"/>
              <a:gd name="connsiteY1" fmla="*/ 0 h 3399120"/>
              <a:gd name="connsiteX2" fmla="*/ 12179300 w 12179300"/>
              <a:gd name="connsiteY2" fmla="*/ 3336966 h 3399120"/>
              <a:gd name="connsiteX3" fmla="*/ 2220686 w 12179300"/>
              <a:gd name="connsiteY3" fmla="*/ 2149433 h 3399120"/>
              <a:gd name="connsiteX4" fmla="*/ 0 w 12179300"/>
              <a:gd name="connsiteY4" fmla="*/ 1840675 h 3399120"/>
              <a:gd name="connsiteX5" fmla="*/ 0 w 12179300"/>
              <a:gd name="connsiteY5" fmla="*/ 0 h 3399120"/>
              <a:gd name="connsiteX0" fmla="*/ 0 w 12179300"/>
              <a:gd name="connsiteY0" fmla="*/ 0 h 3399120"/>
              <a:gd name="connsiteX1" fmla="*/ 12179300 w 12179300"/>
              <a:gd name="connsiteY1" fmla="*/ 0 h 3399120"/>
              <a:gd name="connsiteX2" fmla="*/ 12179300 w 12179300"/>
              <a:gd name="connsiteY2" fmla="*/ 3336966 h 3399120"/>
              <a:gd name="connsiteX3" fmla="*/ 2220686 w 12179300"/>
              <a:gd name="connsiteY3" fmla="*/ 2149433 h 3399120"/>
              <a:gd name="connsiteX4" fmla="*/ 23751 w 12179300"/>
              <a:gd name="connsiteY4" fmla="*/ 2351314 h 3399120"/>
              <a:gd name="connsiteX5" fmla="*/ 0 w 12179300"/>
              <a:gd name="connsiteY5" fmla="*/ 0 h 3399120"/>
              <a:gd name="connsiteX0" fmla="*/ 0 w 12179300"/>
              <a:gd name="connsiteY0" fmla="*/ 0 h 3399120"/>
              <a:gd name="connsiteX1" fmla="*/ 12179300 w 12179300"/>
              <a:gd name="connsiteY1" fmla="*/ 0 h 3399120"/>
              <a:gd name="connsiteX2" fmla="*/ 12179300 w 12179300"/>
              <a:gd name="connsiteY2" fmla="*/ 3336966 h 3399120"/>
              <a:gd name="connsiteX3" fmla="*/ 2220686 w 12179300"/>
              <a:gd name="connsiteY3" fmla="*/ 2149433 h 3399120"/>
              <a:gd name="connsiteX4" fmla="*/ 23751 w 12179300"/>
              <a:gd name="connsiteY4" fmla="*/ 2351314 h 3399120"/>
              <a:gd name="connsiteX5" fmla="*/ 0 w 12179300"/>
              <a:gd name="connsiteY5" fmla="*/ 0 h 3399120"/>
              <a:gd name="connsiteX0" fmla="*/ 0 w 12179300"/>
              <a:gd name="connsiteY0" fmla="*/ 0 h 3413641"/>
              <a:gd name="connsiteX1" fmla="*/ 12179300 w 12179300"/>
              <a:gd name="connsiteY1" fmla="*/ 0 h 3413641"/>
              <a:gd name="connsiteX2" fmla="*/ 12179300 w 12179300"/>
              <a:gd name="connsiteY2" fmla="*/ 3336966 h 3413641"/>
              <a:gd name="connsiteX3" fmla="*/ 4180114 w 12179300"/>
              <a:gd name="connsiteY3" fmla="*/ 2446316 h 3413641"/>
              <a:gd name="connsiteX4" fmla="*/ 23751 w 12179300"/>
              <a:gd name="connsiteY4" fmla="*/ 2351314 h 3413641"/>
              <a:gd name="connsiteX5" fmla="*/ 0 w 12179300"/>
              <a:gd name="connsiteY5" fmla="*/ 0 h 3413641"/>
              <a:gd name="connsiteX0" fmla="*/ 0 w 12179300"/>
              <a:gd name="connsiteY0" fmla="*/ 0 h 3422594"/>
              <a:gd name="connsiteX1" fmla="*/ 12179300 w 12179300"/>
              <a:gd name="connsiteY1" fmla="*/ 0 h 3422594"/>
              <a:gd name="connsiteX2" fmla="*/ 12179300 w 12179300"/>
              <a:gd name="connsiteY2" fmla="*/ 3336966 h 3422594"/>
              <a:gd name="connsiteX3" fmla="*/ 4180114 w 12179300"/>
              <a:gd name="connsiteY3" fmla="*/ 2446316 h 3422594"/>
              <a:gd name="connsiteX4" fmla="*/ 23751 w 12179300"/>
              <a:gd name="connsiteY4" fmla="*/ 2351314 h 3422594"/>
              <a:gd name="connsiteX5" fmla="*/ 0 w 12179300"/>
              <a:gd name="connsiteY5" fmla="*/ 0 h 3422594"/>
              <a:gd name="connsiteX0" fmla="*/ 0 w 12179300"/>
              <a:gd name="connsiteY0" fmla="*/ 0 h 3422594"/>
              <a:gd name="connsiteX1" fmla="*/ 12179300 w 12179300"/>
              <a:gd name="connsiteY1" fmla="*/ 0 h 3422594"/>
              <a:gd name="connsiteX2" fmla="*/ 12179300 w 12179300"/>
              <a:gd name="connsiteY2" fmla="*/ 3336966 h 3422594"/>
              <a:gd name="connsiteX3" fmla="*/ 4180114 w 12179300"/>
              <a:gd name="connsiteY3" fmla="*/ 2446316 h 3422594"/>
              <a:gd name="connsiteX4" fmla="*/ 11876 w 12179300"/>
              <a:gd name="connsiteY4" fmla="*/ 2363190 h 3422594"/>
              <a:gd name="connsiteX5" fmla="*/ 0 w 12179300"/>
              <a:gd name="connsiteY5" fmla="*/ 0 h 3422594"/>
              <a:gd name="connsiteX0" fmla="*/ 86730 w 12167588"/>
              <a:gd name="connsiteY0" fmla="*/ 0 h 5314195"/>
              <a:gd name="connsiteX1" fmla="*/ 12167588 w 12167588"/>
              <a:gd name="connsiteY1" fmla="*/ 1891601 h 5314195"/>
              <a:gd name="connsiteX2" fmla="*/ 12167588 w 12167588"/>
              <a:gd name="connsiteY2" fmla="*/ 5228567 h 5314195"/>
              <a:gd name="connsiteX3" fmla="*/ 4168402 w 12167588"/>
              <a:gd name="connsiteY3" fmla="*/ 4337917 h 5314195"/>
              <a:gd name="connsiteX4" fmla="*/ 164 w 12167588"/>
              <a:gd name="connsiteY4" fmla="*/ 4254791 h 5314195"/>
              <a:gd name="connsiteX5" fmla="*/ 86730 w 12167588"/>
              <a:gd name="connsiteY5" fmla="*/ 0 h 5314195"/>
              <a:gd name="connsiteX0" fmla="*/ 86730 w 12167588"/>
              <a:gd name="connsiteY0" fmla="*/ 12204 h 5326399"/>
              <a:gd name="connsiteX1" fmla="*/ 12056841 w 12167588"/>
              <a:gd name="connsiteY1" fmla="*/ 0 h 5326399"/>
              <a:gd name="connsiteX2" fmla="*/ 12167588 w 12167588"/>
              <a:gd name="connsiteY2" fmla="*/ 5240771 h 5326399"/>
              <a:gd name="connsiteX3" fmla="*/ 4168402 w 12167588"/>
              <a:gd name="connsiteY3" fmla="*/ 4350121 h 5326399"/>
              <a:gd name="connsiteX4" fmla="*/ 164 w 12167588"/>
              <a:gd name="connsiteY4" fmla="*/ 4266995 h 5326399"/>
              <a:gd name="connsiteX5" fmla="*/ 86730 w 12167588"/>
              <a:gd name="connsiteY5" fmla="*/ 12204 h 5326399"/>
              <a:gd name="connsiteX0" fmla="*/ 86730 w 12056841"/>
              <a:gd name="connsiteY0" fmla="*/ 12204 h 5115756"/>
              <a:gd name="connsiteX1" fmla="*/ 12056841 w 12056841"/>
              <a:gd name="connsiteY1" fmla="*/ 0 h 5115756"/>
              <a:gd name="connsiteX2" fmla="*/ 12056841 w 12056841"/>
              <a:gd name="connsiteY2" fmla="*/ 5008897 h 5115756"/>
              <a:gd name="connsiteX3" fmla="*/ 4168402 w 12056841"/>
              <a:gd name="connsiteY3" fmla="*/ 4350121 h 5115756"/>
              <a:gd name="connsiteX4" fmla="*/ 164 w 12056841"/>
              <a:gd name="connsiteY4" fmla="*/ 4266995 h 5115756"/>
              <a:gd name="connsiteX5" fmla="*/ 86730 w 12056841"/>
              <a:gd name="connsiteY5" fmla="*/ 12204 h 5115756"/>
              <a:gd name="connsiteX0" fmla="*/ 1526 w 11971637"/>
              <a:gd name="connsiteY0" fmla="*/ 12204 h 5115756"/>
              <a:gd name="connsiteX1" fmla="*/ 11971637 w 11971637"/>
              <a:gd name="connsiteY1" fmla="*/ 0 h 5115756"/>
              <a:gd name="connsiteX2" fmla="*/ 11971637 w 11971637"/>
              <a:gd name="connsiteY2" fmla="*/ 5008897 h 5115756"/>
              <a:gd name="connsiteX3" fmla="*/ 4083198 w 11971637"/>
              <a:gd name="connsiteY3" fmla="*/ 4350121 h 5115756"/>
              <a:gd name="connsiteX4" fmla="*/ 1096 w 11971637"/>
              <a:gd name="connsiteY4" fmla="*/ 4254791 h 5115756"/>
              <a:gd name="connsiteX5" fmla="*/ 1526 w 11971637"/>
              <a:gd name="connsiteY5" fmla="*/ 12204 h 5115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71637" h="5115756">
                <a:moveTo>
                  <a:pt x="1526" y="12204"/>
                </a:moveTo>
                <a:lnTo>
                  <a:pt x="11971637" y="0"/>
                </a:lnTo>
                <a:lnTo>
                  <a:pt x="11971637" y="5008897"/>
                </a:lnTo>
                <a:cubicBezTo>
                  <a:pt x="10311868" y="5367136"/>
                  <a:pt x="6445591" y="4742007"/>
                  <a:pt x="4083198" y="4350121"/>
                </a:cubicBezTo>
                <a:cubicBezTo>
                  <a:pt x="2053315" y="4100739"/>
                  <a:pt x="-20675" y="4256771"/>
                  <a:pt x="1096" y="4254791"/>
                </a:cubicBezTo>
                <a:cubicBezTo>
                  <a:pt x="-2863" y="3467061"/>
                  <a:pt x="5485" y="799934"/>
                  <a:pt x="1526" y="1220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C0566D-487F-8B4A-B574-F9DCDA833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230288"/>
            <a:ext cx="5562600" cy="1307366"/>
          </a:xfrm>
        </p:spPr>
        <p:txBody>
          <a:bodyPr/>
          <a:lstStyle>
            <a:lvl1pPr>
              <a:defRPr b="1" i="0">
                <a:solidFill>
                  <a:srgbClr val="D413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076DD776-B3ED-D54F-AB51-8A58FEE116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3400" y="3567914"/>
            <a:ext cx="11064240" cy="2072322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 sz="1600" b="0" i="0">
                <a:solidFill>
                  <a:srgbClr val="19468D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1F6934-71EC-9E46-AAC3-9C2B91D3B3D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599" y="6530483"/>
            <a:ext cx="6925733" cy="365125"/>
          </a:xfrm>
        </p:spPr>
        <p:txBody>
          <a:bodyPr/>
          <a:lstStyle/>
          <a:p>
            <a:r>
              <a:rPr lang="en-US" dirty="0"/>
              <a:t>ACTforAlexandria.org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98A4-8E31-FE41-9DB1-CC79F41D44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941182" y="6519900"/>
            <a:ext cx="389468" cy="365125"/>
          </a:xfrm>
        </p:spPr>
        <p:txBody>
          <a:bodyPr/>
          <a:lstStyle>
            <a:lvl1pPr algn="l">
              <a:defRPr/>
            </a:lvl1pPr>
          </a:lstStyle>
          <a:p>
            <a:fld id="{FEC61745-BB31-2644-A215-6AFCB7647EFD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3246061-E0FA-2C48-9EC5-2587344EB8B9}"/>
              </a:ext>
            </a:extLst>
          </p:cNvPr>
          <p:cNvCxnSpPr>
            <a:cxnSpLocks/>
          </p:cNvCxnSpPr>
          <p:nvPr userDrawn="1"/>
        </p:nvCxnSpPr>
        <p:spPr>
          <a:xfrm>
            <a:off x="10982620" y="6611602"/>
            <a:ext cx="0" cy="180816"/>
          </a:xfrm>
          <a:prstGeom prst="line">
            <a:avLst/>
          </a:prstGeom>
          <a:ln w="12700">
            <a:solidFill>
              <a:srgbClr val="76BC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95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rawing, knife&#10;&#10;Description automatically generated">
            <a:extLst>
              <a:ext uri="{FF2B5EF4-FFF2-40B4-BE49-F238E27FC236}">
                <a16:creationId xmlns:a16="http://schemas.microsoft.com/office/drawing/2014/main" id="{EF6B6B8B-79E0-F840-B610-6B6C200C3F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3568700"/>
            <a:ext cx="12179300" cy="32893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062D53B-445F-354B-B2B2-C67E1CDF67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8" y="1457618"/>
            <a:ext cx="10487891" cy="2571092"/>
          </a:xfrm>
        </p:spPr>
        <p:txBody>
          <a:bodyPr numCol="2"/>
          <a:lstStyle>
            <a:lvl1pPr>
              <a:defRPr sz="2100" b="0" i="0">
                <a:solidFill>
                  <a:srgbClr val="19468D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DDD948C-281D-C44E-929E-B74817EE2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492746"/>
            <a:ext cx="10515600" cy="705139"/>
          </a:xfrm>
        </p:spPr>
        <p:txBody>
          <a:bodyPr anchor="t">
            <a:noAutofit/>
          </a:bodyPr>
          <a:lstStyle>
            <a:lvl1pPr>
              <a:defRPr sz="4000" b="1" i="0">
                <a:solidFill>
                  <a:srgbClr val="1946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4FE31EF-6C2B-F843-AFE6-829838529992}"/>
              </a:ext>
            </a:extLst>
          </p:cNvPr>
          <p:cNvCxnSpPr>
            <a:cxnSpLocks/>
          </p:cNvCxnSpPr>
          <p:nvPr userDrawn="1"/>
        </p:nvCxnSpPr>
        <p:spPr>
          <a:xfrm flipV="1">
            <a:off x="467590" y="492746"/>
            <a:ext cx="0" cy="2936254"/>
          </a:xfrm>
          <a:prstGeom prst="line">
            <a:avLst/>
          </a:prstGeom>
          <a:ln w="73025">
            <a:solidFill>
              <a:srgbClr val="1946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30286301-CBC9-2F43-B8CD-4FB34394EC3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599" y="6492875"/>
            <a:ext cx="692573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ACTforAlexandria.org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7A537287-B196-764D-8AC2-74DBEDCA57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64332" y="6471709"/>
            <a:ext cx="3894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EC61745-BB31-2644-A215-6AFCB7647EFD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17547B7-25D3-9F40-BDB6-B89F3240F3C1}"/>
              </a:ext>
            </a:extLst>
          </p:cNvPr>
          <p:cNvCxnSpPr>
            <a:cxnSpLocks/>
          </p:cNvCxnSpPr>
          <p:nvPr userDrawn="1"/>
        </p:nvCxnSpPr>
        <p:spPr>
          <a:xfrm>
            <a:off x="10982620" y="6565302"/>
            <a:ext cx="0" cy="180816"/>
          </a:xfrm>
          <a:prstGeom prst="line">
            <a:avLst/>
          </a:prstGeom>
          <a:ln w="12700">
            <a:solidFill>
              <a:srgbClr val="76BC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9654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4706FC3-E47A-5544-B9C6-953A6E9060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00" y="5621480"/>
            <a:ext cx="12179300" cy="12483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C65886-6286-D049-B736-2739C80AF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90" y="365125"/>
            <a:ext cx="10886209" cy="705139"/>
          </a:xfrm>
        </p:spPr>
        <p:txBody>
          <a:bodyPr anchor="t"/>
          <a:lstStyle>
            <a:lvl1pPr>
              <a:defRPr b="1" i="0">
                <a:solidFill>
                  <a:srgbClr val="1946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1C668DD-51EF-734F-AEBB-0034748C58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7591" y="1413249"/>
            <a:ext cx="8010488" cy="2912339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2400" b="0" i="0">
                <a:solidFill>
                  <a:srgbClr val="19468D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E105D6B-E656-1D48-BB64-ED92C4DA038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610600" y="1413249"/>
            <a:ext cx="3079750" cy="29130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89AAD6B6-FF35-9648-A3A9-6F75C3E69FC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599" y="6492875"/>
            <a:ext cx="6925733" cy="365125"/>
          </a:xfrm>
        </p:spPr>
        <p:txBody>
          <a:bodyPr/>
          <a:lstStyle/>
          <a:p>
            <a:r>
              <a:rPr lang="en-US" dirty="0"/>
              <a:t>ACTforAlexandria.org</a:t>
            </a: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C386BD71-1E2C-EC47-918F-B42D811230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64332" y="6471709"/>
            <a:ext cx="3894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C61745-BB31-2644-A215-6AFCB7647EFD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FAB3FA0-9792-1E4C-B129-74952E30D74E}"/>
              </a:ext>
            </a:extLst>
          </p:cNvPr>
          <p:cNvCxnSpPr>
            <a:cxnSpLocks/>
          </p:cNvCxnSpPr>
          <p:nvPr userDrawn="1"/>
        </p:nvCxnSpPr>
        <p:spPr>
          <a:xfrm>
            <a:off x="10982620" y="6565302"/>
            <a:ext cx="0" cy="180816"/>
          </a:xfrm>
          <a:prstGeom prst="line">
            <a:avLst/>
          </a:prstGeom>
          <a:ln w="12700">
            <a:solidFill>
              <a:srgbClr val="76BC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5689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403B3181-29E2-9248-951D-38896702F9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1567886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706FC3-E47A-5544-B9C6-953A6E9060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00" y="5609647"/>
            <a:ext cx="12179300" cy="1248353"/>
          </a:xfrm>
          <a:prstGeom prst="rect">
            <a:avLst/>
          </a:prstGeom>
        </p:spPr>
      </p:pic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3E06D44C-EC78-1C48-8AB3-B36FAD42DE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64332" y="6471709"/>
            <a:ext cx="3894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C61745-BB31-2644-A215-6AFCB7647EFD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D1BBB376-DC5D-9148-B420-FC72BABF45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599" y="6482292"/>
            <a:ext cx="69257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19468D"/>
                </a:solidFill>
              </a:defRPr>
            </a:lvl1pPr>
          </a:lstStyle>
          <a:p>
            <a:r>
              <a:rPr lang="en-US" dirty="0"/>
              <a:t>ACTforAlexandria.org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2FA572E-3B88-D346-AA2F-999E8477A1A2}"/>
              </a:ext>
            </a:extLst>
          </p:cNvPr>
          <p:cNvCxnSpPr>
            <a:cxnSpLocks/>
          </p:cNvCxnSpPr>
          <p:nvPr userDrawn="1"/>
        </p:nvCxnSpPr>
        <p:spPr>
          <a:xfrm>
            <a:off x="10982620" y="6565302"/>
            <a:ext cx="0" cy="180816"/>
          </a:xfrm>
          <a:prstGeom prst="line">
            <a:avLst/>
          </a:prstGeom>
          <a:ln w="12700">
            <a:solidFill>
              <a:srgbClr val="76BC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6">
            <a:extLst>
              <a:ext uri="{FF2B5EF4-FFF2-40B4-BE49-F238E27FC236}">
                <a16:creationId xmlns:a16="http://schemas.microsoft.com/office/drawing/2014/main" id="{5620F0AC-9D50-EB4C-A1F9-E8AE0C50A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1976" y="1302706"/>
            <a:ext cx="6751531" cy="851771"/>
          </a:xfrm>
        </p:spPr>
        <p:txBody>
          <a:bodyPr anchor="t">
            <a:normAutofit/>
          </a:bodyPr>
          <a:lstStyle>
            <a:lvl1pPr>
              <a:defRPr sz="3600" b="1" i="0" u="sng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A3FC977-8A22-BD41-A88E-EABB31DFEE6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1976" y="2165060"/>
            <a:ext cx="6751531" cy="2531721"/>
          </a:xfrm>
        </p:spPr>
        <p:txBody>
          <a:bodyPr>
            <a:normAutofit/>
          </a:bodyPr>
          <a:lstStyle>
            <a:lvl1pPr marL="0" indent="0">
              <a:buNone/>
              <a:defRPr sz="21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686498-5EAD-664D-9A76-B519989D627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455025" y="739775"/>
            <a:ext cx="3113088" cy="42576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152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FE88E41-9749-1B48-B197-479656FA46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482BC765-14F2-D548-ADCF-5C8B6ECA507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9000" y="666750"/>
            <a:ext cx="10414000" cy="5524500"/>
          </a:xfrm>
          <a:prstGeom prst="rect">
            <a:avLst/>
          </a:prstGeom>
        </p:spPr>
      </p:pic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EFFEAED5-32C0-7047-991D-722E4477EB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599" y="6482292"/>
            <a:ext cx="69257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ACTforAlexandria.org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E496F1F7-1EBA-B049-BB48-FB4D482FD6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64332" y="6471709"/>
            <a:ext cx="3894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EC61745-BB31-2644-A215-6AFCB7647EFD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D6968B8-DEA3-934F-8DD1-8F104321C78B}"/>
              </a:ext>
            </a:extLst>
          </p:cNvPr>
          <p:cNvCxnSpPr>
            <a:cxnSpLocks/>
          </p:cNvCxnSpPr>
          <p:nvPr userDrawn="1"/>
        </p:nvCxnSpPr>
        <p:spPr>
          <a:xfrm>
            <a:off x="10982620" y="6565302"/>
            <a:ext cx="0" cy="180816"/>
          </a:xfrm>
          <a:prstGeom prst="line">
            <a:avLst/>
          </a:prstGeom>
          <a:ln w="12700">
            <a:solidFill>
              <a:srgbClr val="76BC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6">
            <a:extLst>
              <a:ext uri="{FF2B5EF4-FFF2-40B4-BE49-F238E27FC236}">
                <a16:creationId xmlns:a16="http://schemas.microsoft.com/office/drawing/2014/main" id="{A3CEA965-28C7-A943-ADA7-8CFF74587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5752" y="1440492"/>
            <a:ext cx="10211719" cy="851771"/>
          </a:xfrm>
        </p:spPr>
        <p:txBody>
          <a:bodyPr anchor="t">
            <a:normAutofit/>
          </a:bodyPr>
          <a:lstStyle>
            <a:lvl1pPr>
              <a:defRPr sz="3600" b="1" i="0" u="sng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0CBA5E67-38AA-3B4F-9561-6566E714BFC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65752" y="2302846"/>
            <a:ext cx="7465536" cy="2531721"/>
          </a:xfrm>
        </p:spPr>
        <p:txBody>
          <a:bodyPr>
            <a:normAutofit/>
          </a:bodyPr>
          <a:lstStyle>
            <a:lvl1pPr marL="0" indent="0">
              <a:buNone/>
              <a:defRPr sz="21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833BEC5F-E575-40AF-A5A6-77343927566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56953" y="3429000"/>
            <a:ext cx="1907379" cy="1405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433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E1CAE01-7D63-AF44-9C69-A4DD8D0F88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06A4C73C-4498-ED4F-B4BD-6F2E9EF8A6F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9000" y="666750"/>
            <a:ext cx="10414000" cy="552450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56DB4D19-F062-524E-9708-65690B3D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5752" y="1440492"/>
            <a:ext cx="10211719" cy="851771"/>
          </a:xfrm>
        </p:spPr>
        <p:txBody>
          <a:bodyPr anchor="t">
            <a:normAutofit/>
          </a:bodyPr>
          <a:lstStyle>
            <a:lvl1pPr>
              <a:defRPr sz="3600" b="1" i="0" u="sng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0DC4A250-185C-4340-A82C-540255E7C2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64332" y="6471709"/>
            <a:ext cx="3894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EC61745-BB31-2644-A215-6AFCB7647EF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3D2DA6A8-C7C1-7344-947D-5EF8CF5A22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599" y="6482292"/>
            <a:ext cx="69257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ACTforAlexandria.org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CCE9D52-A514-EB40-9153-21A7E473D09E}"/>
              </a:ext>
            </a:extLst>
          </p:cNvPr>
          <p:cNvCxnSpPr>
            <a:cxnSpLocks/>
          </p:cNvCxnSpPr>
          <p:nvPr userDrawn="1"/>
        </p:nvCxnSpPr>
        <p:spPr>
          <a:xfrm>
            <a:off x="10982620" y="6565302"/>
            <a:ext cx="0" cy="180816"/>
          </a:xfrm>
          <a:prstGeom prst="line">
            <a:avLst/>
          </a:prstGeom>
          <a:ln w="12700">
            <a:solidFill>
              <a:srgbClr val="76BC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0E16C1-63CC-3845-9F6D-BB6D867EFD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65752" y="2302846"/>
            <a:ext cx="7465536" cy="2531721"/>
          </a:xfrm>
        </p:spPr>
        <p:txBody>
          <a:bodyPr>
            <a:normAutofit/>
          </a:bodyPr>
          <a:lstStyle>
            <a:lvl1pPr marL="0" indent="0">
              <a:buNone/>
              <a:defRPr sz="4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CD0CC13E-515B-432D-8A0E-2B41CB9E944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56953" y="3429000"/>
            <a:ext cx="1907379" cy="1405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1170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2E66F16-AA15-D246-8426-CE43A2C647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793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C74D4D3-7E31-114B-A986-99B80CA0E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90" y="365125"/>
            <a:ext cx="10886209" cy="705139"/>
          </a:xfrm>
        </p:spPr>
        <p:txBody>
          <a:bodyPr anchor="t"/>
          <a:lstStyle>
            <a:lvl1pPr>
              <a:defRPr b="1" i="0">
                <a:solidFill>
                  <a:srgbClr val="1946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4D7220C-3308-0B41-9941-0BFD4383E62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7590" y="1435163"/>
            <a:ext cx="5113813" cy="2459037"/>
          </a:xfrm>
        </p:spPr>
        <p:txBody>
          <a:bodyPr/>
          <a:lstStyle>
            <a:lvl1pPr>
              <a:defRPr b="0" i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>
              <a:defRPr b="0" i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>
              <a:defRPr b="0" i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3pPr>
            <a:lvl4pPr>
              <a:defRPr b="0" i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438FB572-57A7-974E-89CD-C80D759B313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818909" y="1435100"/>
            <a:ext cx="6009554" cy="2447925"/>
          </a:xfrm>
        </p:spPr>
        <p:txBody>
          <a:bodyPr/>
          <a:lstStyle>
            <a:lvl1pPr>
              <a:defRPr b="0" i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>
              <a:defRPr b="0" i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>
              <a:defRPr b="0" i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3pPr>
            <a:lvl4pPr>
              <a:defRPr b="0" i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0C25CC89-3E5E-924C-8F76-BA850B4748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64332" y="6471709"/>
            <a:ext cx="3894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EC61745-BB31-2644-A215-6AFCB7647EF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17A178FB-DFF4-5B4C-89C7-9910011672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599" y="6482292"/>
            <a:ext cx="69257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ACTforAlexandria.org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44882B6-42F8-9B44-AB90-AA217B073D3F}"/>
              </a:ext>
            </a:extLst>
          </p:cNvPr>
          <p:cNvCxnSpPr>
            <a:cxnSpLocks/>
          </p:cNvCxnSpPr>
          <p:nvPr userDrawn="1"/>
        </p:nvCxnSpPr>
        <p:spPr>
          <a:xfrm>
            <a:off x="10982620" y="6565302"/>
            <a:ext cx="0" cy="180816"/>
          </a:xfrm>
          <a:prstGeom prst="line">
            <a:avLst/>
          </a:prstGeom>
          <a:ln w="12700">
            <a:solidFill>
              <a:srgbClr val="76BC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F6B20193-3590-4A9D-9E97-5007CF882B2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51687" y="4754941"/>
            <a:ext cx="1907379" cy="1405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1322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next to a book shelf&#10;&#10;Description automatically generated">
            <a:extLst>
              <a:ext uri="{FF2B5EF4-FFF2-40B4-BE49-F238E27FC236}">
                <a16:creationId xmlns:a16="http://schemas.microsoft.com/office/drawing/2014/main" id="{95779106-DFCE-0C43-AAAB-72B21066BD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79299" cy="6721474"/>
          </a:xfrm>
          <a:prstGeom prst="rect">
            <a:avLst/>
          </a:prstGeom>
        </p:spPr>
      </p:pic>
      <p:pic>
        <p:nvPicPr>
          <p:cNvPr id="4" name="Picture 3" descr="A picture containing drawing, knife&#10;&#10;Description automatically generated">
            <a:extLst>
              <a:ext uri="{FF2B5EF4-FFF2-40B4-BE49-F238E27FC236}">
                <a16:creationId xmlns:a16="http://schemas.microsoft.com/office/drawing/2014/main" id="{2F915FD9-E708-1E44-880E-9514331247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3744546"/>
            <a:ext cx="12179300" cy="32893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A53911-B030-2841-961B-1AA47B234B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64332" y="6668721"/>
            <a:ext cx="3894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EC61745-BB31-2644-A215-6AFCB7647EF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01F33792-433B-2444-85E0-10516213C9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599" y="6668720"/>
            <a:ext cx="69257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ACTforAlexandria.org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FCEACA4-CCD3-2E46-ABD8-9844D697CD49}"/>
              </a:ext>
            </a:extLst>
          </p:cNvPr>
          <p:cNvCxnSpPr>
            <a:cxnSpLocks/>
          </p:cNvCxnSpPr>
          <p:nvPr userDrawn="1"/>
        </p:nvCxnSpPr>
        <p:spPr>
          <a:xfrm>
            <a:off x="10982620" y="6739038"/>
            <a:ext cx="0" cy="180816"/>
          </a:xfrm>
          <a:prstGeom prst="line">
            <a:avLst/>
          </a:prstGeom>
          <a:ln w="12700">
            <a:solidFill>
              <a:srgbClr val="76BC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6007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8D2558-871F-BB4D-BE6F-CA557BEC9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3813F-DE93-634C-B337-0F24F0B37A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979719-438F-8742-9D36-7CFDDA3577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599" y="6482292"/>
            <a:ext cx="69257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1946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spring2action.org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59E69D-17AB-C64E-A841-C478BC4736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41182" y="6471709"/>
            <a:ext cx="3894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C61745-BB31-2644-A215-6AFCB7647EFD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D0B5C75-98B3-304F-B3B4-09745757D514}"/>
              </a:ext>
            </a:extLst>
          </p:cNvPr>
          <p:cNvCxnSpPr>
            <a:cxnSpLocks/>
          </p:cNvCxnSpPr>
          <p:nvPr userDrawn="1"/>
        </p:nvCxnSpPr>
        <p:spPr>
          <a:xfrm>
            <a:off x="10982620" y="6565302"/>
            <a:ext cx="0" cy="180816"/>
          </a:xfrm>
          <a:prstGeom prst="line">
            <a:avLst/>
          </a:prstGeom>
          <a:ln w="12700">
            <a:solidFill>
              <a:srgbClr val="76BC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8831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63" r:id="rId3"/>
    <p:sldLayoutId id="2147483664" r:id="rId4"/>
    <p:sldLayoutId id="2147483668" r:id="rId5"/>
    <p:sldLayoutId id="2147483669" r:id="rId6"/>
    <p:sldLayoutId id="2147483667" r:id="rId7"/>
    <p:sldLayoutId id="2147483665" r:id="rId8"/>
    <p:sldLayoutId id="2147483655" r:id="rId9"/>
    <p:sldLayoutId id="2147483671" r:id="rId10"/>
    <p:sldLayoutId id="2147483652" r:id="rId11"/>
    <p:sldLayoutId id="2147483675" r:id="rId12"/>
    <p:sldLayoutId id="2147483673" r:id="rId13"/>
    <p:sldLayoutId id="2147483674" r:id="rId14"/>
    <p:sldLayoutId id="2147483670" r:id="rId15"/>
    <p:sldLayoutId id="2147483676" r:id="rId1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19468D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rgbClr val="19468D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rgbClr val="19468D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rgbClr val="19468D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19468D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19468D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8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mailto:molly.klein@actforalexandria.org" TargetMode="Externa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BF463-3AF4-49B4-B851-2BDB336162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7467" y="1510641"/>
            <a:ext cx="11016065" cy="820211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/>
                <a:cs typeface="Arial"/>
              </a:rPr>
              <a:t>Alexandria Resilience Fund 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Info Session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D57068-1CEB-4CC7-A367-8BD68FBBD5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7467" y="2419918"/>
            <a:ext cx="9977718" cy="926654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76BC21"/>
                </a:solidFill>
                <a:latin typeface="Arial"/>
                <a:ea typeface="Verdana"/>
                <a:cs typeface="Arial"/>
              </a:rPr>
              <a:t>April 8, </a:t>
            </a:r>
            <a:r>
              <a:rPr lang="en-US" dirty="0">
                <a:solidFill>
                  <a:srgbClr val="76BC21"/>
                </a:solidFill>
                <a:latin typeface="Arial"/>
                <a:ea typeface="Verdana"/>
                <a:cs typeface="Arial"/>
              </a:rPr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31795607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5BD1167-5B5C-46F0-B445-6E7619861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91" y="545236"/>
            <a:ext cx="10886209" cy="705139"/>
          </a:xfrm>
        </p:spPr>
        <p:txBody>
          <a:bodyPr>
            <a:noAutofit/>
          </a:bodyPr>
          <a:lstStyle/>
          <a:p>
            <a:r>
              <a:rPr lang="en-US" sz="4000" dirty="0">
                <a:latin typeface="Arial"/>
                <a:cs typeface="Arial"/>
              </a:rPr>
              <a:t>Agenda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3742B6-47E9-4906-A945-82C55D838B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EC61745-BB31-2644-A215-6AFCB7647EFD}" type="slidenum">
              <a:rPr lang="en-US" smtClean="0"/>
              <a:t>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1EBD5F-E1C2-4433-A8F7-E69F0EC135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ACTforAlexandria.org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DF37B5-FD49-45AC-B1FE-08C3DCD4F9DC}"/>
              </a:ext>
            </a:extLst>
          </p:cNvPr>
          <p:cNvSpPr txBox="1"/>
          <p:nvPr/>
        </p:nvSpPr>
        <p:spPr>
          <a:xfrm>
            <a:off x="0" y="1305075"/>
            <a:ext cx="11955439" cy="264687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19468D"/>
                </a:solidFill>
                <a:latin typeface="Arial"/>
                <a:cs typeface="Arial"/>
              </a:rPr>
              <a:t>Welcome &amp; Introductions</a:t>
            </a:r>
            <a:endParaRPr lang="en-US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19468D"/>
                </a:solidFill>
                <a:latin typeface="Arial"/>
                <a:cs typeface="Arial"/>
              </a:rPr>
              <a:t>About </a:t>
            </a:r>
            <a:r>
              <a:rPr lang="en-US" sz="2800">
                <a:solidFill>
                  <a:srgbClr val="19468D"/>
                </a:solidFill>
                <a:latin typeface="Arial"/>
                <a:cs typeface="Arial"/>
              </a:rPr>
              <a:t>ACT and Alexandria </a:t>
            </a:r>
            <a:r>
              <a:rPr lang="en-US" sz="2800" dirty="0">
                <a:solidFill>
                  <a:srgbClr val="19468D"/>
                </a:solidFill>
                <a:latin typeface="Arial"/>
                <a:cs typeface="Arial"/>
              </a:rPr>
              <a:t>Resilience Fund</a:t>
            </a:r>
            <a:endParaRPr lang="en-US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19468D"/>
                </a:solidFill>
                <a:latin typeface="Arial"/>
                <a:cs typeface="Arial"/>
              </a:rPr>
              <a:t>Hearing from Attendees</a:t>
            </a:r>
            <a:endParaRPr lang="en-US" sz="2800" dirty="0">
              <a:solidFill>
                <a:srgbClr val="19468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19468D"/>
                </a:solidFill>
                <a:latin typeface="Arial"/>
                <a:cs typeface="Arial"/>
              </a:rPr>
              <a:t>About the Grant</a:t>
            </a:r>
            <a:endParaRPr lang="en-US" sz="2800" dirty="0">
              <a:solidFill>
                <a:srgbClr val="19468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19468D"/>
                </a:solidFill>
                <a:latin typeface="Arial"/>
                <a:cs typeface="Arial"/>
              </a:rPr>
              <a:t>Q&amp;A</a:t>
            </a:r>
            <a:endParaRPr lang="en-US" sz="2800" dirty="0">
              <a:solidFill>
                <a:srgbClr val="19468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600" dirty="0">
              <a:solidFill>
                <a:srgbClr val="19468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5043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4DEEF9A-61DD-4E64-98C8-2D82EB2415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0282" y="1507097"/>
            <a:ext cx="9218692" cy="1986227"/>
          </a:xfrm>
        </p:spPr>
        <p:txBody>
          <a:bodyPr vert="horz" lIns="91440" tIns="45720" rIns="91440" bIns="45720" numCol="2" rtlCol="0" anchor="t">
            <a:normAutofit/>
          </a:bodyPr>
          <a:lstStyle/>
          <a:p>
            <a:pPr marL="0" indent="0">
              <a:buNone/>
            </a:pPr>
            <a:r>
              <a:rPr lang="en-US" sz="2800" dirty="0">
                <a:latin typeface="Arial"/>
                <a:ea typeface="Verdana"/>
                <a:cs typeface="Arial"/>
              </a:rPr>
              <a:t>Name</a:t>
            </a:r>
            <a:endParaRPr lang="en-US" dirty="0"/>
          </a:p>
          <a:p>
            <a:pPr marL="0" indent="0">
              <a:buNone/>
            </a:pPr>
            <a:r>
              <a:rPr lang="en-US" sz="2800" dirty="0">
                <a:latin typeface="Arial"/>
                <a:ea typeface="Verdana"/>
                <a:cs typeface="Arial"/>
              </a:rPr>
              <a:t>Organization</a:t>
            </a:r>
            <a:endParaRPr lang="en-US" dirty="0"/>
          </a:p>
          <a:p>
            <a:pPr marL="0" indent="0">
              <a:buNone/>
            </a:pPr>
            <a:r>
              <a:rPr lang="en-US" sz="2800" dirty="0">
                <a:latin typeface="Arial"/>
                <a:ea typeface="Verdana"/>
                <a:cs typeface="Arial"/>
              </a:rPr>
              <a:t>Vacation Spot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DC8EC5B-060C-4C5E-9C1D-062E8DA9A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Welcome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084007-FD53-4DA4-B46D-918554365E4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ACTforAlexandria.org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EAC7AC-105D-468E-A8A8-860D9681CA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EC61745-BB31-2644-A215-6AFCB7647EFD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7299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4FFB90-7431-6F49-84CA-702B8E89B9B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801475" y="6471444"/>
            <a:ext cx="388938" cy="365125"/>
          </a:xfrm>
          <a:prstGeom prst="rect">
            <a:avLst/>
          </a:prstGeom>
        </p:spPr>
        <p:txBody>
          <a:bodyPr/>
          <a:lstStyle/>
          <a:p>
            <a:fld id="{FEC61745-BB31-2644-A215-6AFCB7647EFD}" type="slidenum">
              <a:rPr lang="en-US" smtClean="0"/>
              <a:t>4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15C4A7-706C-2C4B-9B64-F3E6E1BEF959}"/>
              </a:ext>
            </a:extLst>
          </p:cNvPr>
          <p:cNvSpPr/>
          <p:nvPr/>
        </p:nvSpPr>
        <p:spPr>
          <a:xfrm>
            <a:off x="388686" y="2594787"/>
            <a:ext cx="35319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  <a:cs typeface="Arial" panose="020B0604020202020204" pitchFamily="34" charset="0"/>
              </a:rPr>
              <a:t>ACT supports the growth </a:t>
            </a:r>
          </a:p>
          <a:p>
            <a:pPr algn="ctr"/>
            <a:r>
              <a:rPr lang="en-US" b="1" dirty="0">
                <a:latin typeface="Century Gothic" panose="020B0502020202020204" pitchFamily="34" charset="0"/>
                <a:cs typeface="Arial" panose="020B0604020202020204" pitchFamily="34" charset="0"/>
              </a:rPr>
              <a:t>and sustainability </a:t>
            </a:r>
          </a:p>
          <a:p>
            <a:pPr algn="ctr"/>
            <a:r>
              <a:rPr lang="en-US" b="1" dirty="0">
                <a:latin typeface="Century Gothic" panose="020B0502020202020204" pitchFamily="34" charset="0"/>
                <a:cs typeface="Arial" panose="020B0604020202020204" pitchFamily="34" charset="0"/>
              </a:rPr>
              <a:t>of nonprofits.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ECC6807-8FBD-574F-AB13-99215F9BBF40}"/>
              </a:ext>
            </a:extLst>
          </p:cNvPr>
          <p:cNvSpPr/>
          <p:nvPr/>
        </p:nvSpPr>
        <p:spPr>
          <a:xfrm>
            <a:off x="4245932" y="2594787"/>
            <a:ext cx="364814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  <a:cs typeface="Arial" panose="020B0604020202020204" pitchFamily="34" charset="0"/>
              </a:rPr>
              <a:t>ACT engages the community </a:t>
            </a:r>
          </a:p>
          <a:p>
            <a:pPr algn="ctr"/>
            <a:r>
              <a:rPr lang="en-US" b="1" dirty="0">
                <a:latin typeface="Century Gothic" panose="020B0502020202020204" pitchFamily="34" charset="0"/>
                <a:cs typeface="Arial" panose="020B0604020202020204" pitchFamily="34" charset="0"/>
              </a:rPr>
              <a:t>on key issues like racial equity and economic mobility.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374C931-AFB3-5846-8FF5-B25CE4BE638E}"/>
              </a:ext>
            </a:extLst>
          </p:cNvPr>
          <p:cNvSpPr/>
          <p:nvPr/>
        </p:nvSpPr>
        <p:spPr>
          <a:xfrm>
            <a:off x="8430346" y="2594787"/>
            <a:ext cx="282500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  <a:cs typeface="Arial" panose="020B0604020202020204" pitchFamily="34" charset="0"/>
              </a:rPr>
              <a:t>ACT partners with donors to amplify the impact of their giving.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686700A-BB49-1940-921E-C42B8FD613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611" t="27556" r="11381" b="8909"/>
          <a:stretch/>
        </p:blipFill>
        <p:spPr>
          <a:xfrm>
            <a:off x="4522674" y="-156363"/>
            <a:ext cx="3146591" cy="266853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71F8C45-40E2-3442-BEE6-41B8CA01A05F}"/>
              </a:ext>
            </a:extLst>
          </p:cNvPr>
          <p:cNvSpPr txBox="1"/>
          <p:nvPr/>
        </p:nvSpPr>
        <p:spPr>
          <a:xfrm>
            <a:off x="8114775" y="-1085568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400" dirty="0"/>
          </a:p>
        </p:txBody>
      </p:sp>
      <p:pic>
        <p:nvPicPr>
          <p:cNvPr id="6" name="Picture 5" descr="A picture containing person, sport, crowd&#10;&#10;Description automatically generated">
            <a:extLst>
              <a:ext uri="{FF2B5EF4-FFF2-40B4-BE49-F238E27FC236}">
                <a16:creationId xmlns:a16="http://schemas.microsoft.com/office/drawing/2014/main" id="{CEAF7705-0784-4932-A846-4E8CB7CEFF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41" t="1450" r="16885" b="-1450"/>
          <a:stretch/>
        </p:blipFill>
        <p:spPr>
          <a:xfrm>
            <a:off x="8557911" y="-156363"/>
            <a:ext cx="2825007" cy="2668535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11" name="Picture 10" descr="A group of people wearing masks and holding boxes&#10;&#10;Description automatically generated with low confidence">
            <a:extLst>
              <a:ext uri="{FF2B5EF4-FFF2-40B4-BE49-F238E27FC236}">
                <a16:creationId xmlns:a16="http://schemas.microsoft.com/office/drawing/2014/main" id="{7DC26589-5637-487F-A1E4-8524DCFD00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789" t="39990" r="15490" b="2271"/>
          <a:stretch/>
        </p:blipFill>
        <p:spPr>
          <a:xfrm>
            <a:off x="649385" y="-98316"/>
            <a:ext cx="3152225" cy="2693103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8055087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5BD1167-5B5C-46F0-B445-6E7619861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91" y="545236"/>
            <a:ext cx="10886209" cy="705139"/>
          </a:xfrm>
        </p:spPr>
        <p:txBody>
          <a:bodyPr>
            <a:noAutofit/>
          </a:bodyPr>
          <a:lstStyle/>
          <a:p>
            <a:r>
              <a:rPr lang="en-US" sz="4000" dirty="0">
                <a:latin typeface="Arial"/>
                <a:cs typeface="Arial"/>
              </a:rPr>
              <a:t>Alexandria Resilience Fund Priorities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3742B6-47E9-4906-A945-82C55D838B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EC61745-BB31-2644-A215-6AFCB7647EFD}" type="slidenum">
              <a:rPr lang="en-US" smtClean="0"/>
              <a:t>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1EBD5F-E1C2-4433-A8F7-E69F0EC135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ACTforAlexandria.org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DF37B5-FD49-45AC-B1FE-08C3DCD4F9DC}"/>
              </a:ext>
            </a:extLst>
          </p:cNvPr>
          <p:cNvSpPr txBox="1"/>
          <p:nvPr/>
        </p:nvSpPr>
        <p:spPr>
          <a:xfrm>
            <a:off x="-433632" y="1305075"/>
            <a:ext cx="12389072" cy="55092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76BC2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ACT Now COVID-19 Relief Fund:</a:t>
            </a:r>
            <a:r>
              <a:rPr lang="en-US" sz="28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19468D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Emergency Relief - $991,683 for 82 nonprofits</a:t>
            </a:r>
            <a:endParaRPr lang="en-US" sz="2800" dirty="0">
              <a:solidFill>
                <a:srgbClr val="19468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0" lvl="2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76BC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CARES Act: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1946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Sustainability and Health of Nonprofits - $1.89M for 57 nonprofits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endParaRPr lang="en-US" sz="2800" b="1" dirty="0">
              <a:solidFill>
                <a:srgbClr val="19468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76BC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Mental Health &amp; Wellness: </a:t>
            </a:r>
            <a:r>
              <a:rPr lang="en-US" sz="2800" dirty="0">
                <a:solidFill>
                  <a:srgbClr val="1946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 on Nonprofit Staff – anticipating $75,000 in awards</a:t>
            </a:r>
          </a:p>
          <a:p>
            <a:pPr lvl="2"/>
            <a:endParaRPr lang="en-US" sz="2800" dirty="0">
              <a:solidFill>
                <a:srgbClr val="19468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8800" lvl="3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1828800" lvl="3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>
              <a:solidFill>
                <a:srgbClr val="19468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rgbClr val="000000"/>
              </a:solidFill>
              <a:latin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631526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5BD1167-5B5C-46F0-B445-6E7619861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91" y="545236"/>
            <a:ext cx="10886209" cy="705139"/>
          </a:xfrm>
        </p:spPr>
        <p:txBody>
          <a:bodyPr>
            <a:noAutofit/>
          </a:bodyPr>
          <a:lstStyle/>
          <a:p>
            <a:r>
              <a:rPr lang="en-US" sz="4000" dirty="0">
                <a:latin typeface="Arial"/>
                <a:cs typeface="Arial"/>
              </a:rPr>
              <a:t>Hearing from Attendees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3742B6-47E9-4906-A945-82C55D838B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EC61745-BB31-2644-A215-6AFCB7647EFD}" type="slidenum">
              <a:rPr lang="en-US" smtClean="0"/>
              <a:t>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1EBD5F-E1C2-4433-A8F7-E69F0EC135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ACTforAlexandria.org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DF37B5-FD49-45AC-B1FE-08C3DCD4F9DC}"/>
              </a:ext>
            </a:extLst>
          </p:cNvPr>
          <p:cNvSpPr txBox="1"/>
          <p:nvPr/>
        </p:nvSpPr>
        <p:spPr>
          <a:xfrm>
            <a:off x="0" y="1305075"/>
            <a:ext cx="11955439" cy="649408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800100" lvl="1" indent="-342900">
              <a:buFont typeface="Arial"/>
              <a:buChar char="•"/>
            </a:pPr>
            <a:r>
              <a:rPr lang="en-US" sz="3200" dirty="0">
                <a:solidFill>
                  <a:srgbClr val="19468D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What are you hearing from your team?</a:t>
            </a:r>
          </a:p>
          <a:p>
            <a:pPr marL="800100" lvl="1" indent="-342900">
              <a:buFont typeface="Arial"/>
              <a:buChar char="•"/>
            </a:pPr>
            <a:r>
              <a:rPr lang="en-US" sz="3200" dirty="0">
                <a:solidFill>
                  <a:srgbClr val="19468D"/>
                </a:solidFill>
                <a:latin typeface="Arial"/>
                <a:ea typeface="+mn-lt"/>
                <a:cs typeface="Arial"/>
              </a:rPr>
              <a:t>How are you currently measuring employee satisfaction, health and wellness?  Or are you?</a:t>
            </a:r>
          </a:p>
          <a:p>
            <a:pPr marL="800100" lvl="1" indent="-342900">
              <a:buFont typeface="Arial"/>
              <a:buChar char="•"/>
            </a:pPr>
            <a:r>
              <a:rPr lang="en-US" sz="3200" dirty="0">
                <a:solidFill>
                  <a:srgbClr val="19468D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How have you been supporting your team?  What’s been working and what hasn’t?</a:t>
            </a:r>
          </a:p>
          <a:p>
            <a:pPr marL="800100" lvl="1" indent="-342900">
              <a:buFont typeface="Arial"/>
              <a:buChar char="•"/>
            </a:pPr>
            <a:r>
              <a:rPr lang="en-US" sz="3200" dirty="0">
                <a:solidFill>
                  <a:srgbClr val="19468D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What ideas do you have for mental health and wellness support?</a:t>
            </a:r>
          </a:p>
          <a:p>
            <a:pPr lvl="1"/>
            <a:endParaRPr lang="en-US" sz="3200" dirty="0">
              <a:solidFill>
                <a:srgbClr val="19468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dirty="0"/>
          </a:p>
          <a:p>
            <a:pPr lvl="1"/>
            <a:endParaRPr lang="en-US" sz="3200" b="1" dirty="0">
              <a:solidFill>
                <a:srgbClr val="19468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0" lvl="2" indent="-457200"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19468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19468D"/>
              </a:solidFill>
              <a:latin typeface="Arial"/>
              <a:cs typeface="Arial"/>
            </a:endParaRPr>
          </a:p>
          <a:p>
            <a:endParaRPr lang="en-US" sz="3200" dirty="0">
              <a:solidFill>
                <a:srgbClr val="19468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1343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5BD1167-5B5C-46F0-B445-6E7619861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91" y="545236"/>
            <a:ext cx="10886209" cy="705139"/>
          </a:xfrm>
        </p:spPr>
        <p:txBody>
          <a:bodyPr>
            <a:noAutofit/>
          </a:bodyPr>
          <a:lstStyle/>
          <a:p>
            <a:r>
              <a:rPr lang="en-US" sz="4000" dirty="0">
                <a:latin typeface="Arial"/>
                <a:cs typeface="Arial"/>
              </a:rPr>
              <a:t>About the Grants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3742B6-47E9-4906-A945-82C55D838B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EC61745-BB31-2644-A215-6AFCB7647EFD}" type="slidenum">
              <a:rPr lang="en-US" smtClean="0"/>
              <a:t>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1EBD5F-E1C2-4433-A8F7-E69F0EC135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ACTforAlexandria.org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DF37B5-FD49-45AC-B1FE-08C3DCD4F9DC}"/>
              </a:ext>
            </a:extLst>
          </p:cNvPr>
          <p:cNvSpPr txBox="1"/>
          <p:nvPr/>
        </p:nvSpPr>
        <p:spPr>
          <a:xfrm>
            <a:off x="0" y="1305075"/>
            <a:ext cx="11955439" cy="63709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rgbClr val="19468D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Grants awards up to $5,000 to support mental health and wellness activities 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rgbClr val="19468D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Application timeframe – April 8 – May 6 via </a:t>
            </a:r>
            <a:r>
              <a:rPr lang="en-US" sz="2400" dirty="0" err="1">
                <a:solidFill>
                  <a:srgbClr val="19468D"/>
                </a:solidFill>
                <a:latin typeface="Arial"/>
                <a:ea typeface="+mn-lt"/>
                <a:cs typeface="Arial"/>
              </a:rPr>
              <a:t>Foundant</a:t>
            </a:r>
            <a:endParaRPr lang="en-US" sz="2400" dirty="0">
              <a:solidFill>
                <a:srgbClr val="19468D"/>
              </a:solidFill>
              <a:latin typeface="Arial"/>
              <a:ea typeface="+mn-lt"/>
              <a:cs typeface="Arial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rgbClr val="19468D"/>
                </a:solidFill>
                <a:latin typeface="Arial"/>
                <a:ea typeface="+mn-lt"/>
                <a:cs typeface="Arial"/>
              </a:rPr>
              <a:t>Priority will be given to organizations that have been serving on the frontlines during the pandemic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rgbClr val="19468D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Examples of grant requests:</a:t>
            </a:r>
          </a:p>
          <a:p>
            <a:pPr marL="1200150" lvl="2" indent="-285750">
              <a:buFont typeface="Courier New"/>
              <a:buChar char="o"/>
            </a:pPr>
            <a:r>
              <a:rPr lang="en-US" sz="2400" dirty="0">
                <a:solidFill>
                  <a:srgbClr val="19468D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Bonuses, supplementing paid leave, sabbaticals</a:t>
            </a:r>
          </a:p>
          <a:p>
            <a:pPr marL="1200150" lvl="2" indent="-285750">
              <a:buFont typeface="Courier New"/>
              <a:buChar char="o"/>
            </a:pPr>
            <a:r>
              <a:rPr lang="en-US" sz="2400" dirty="0">
                <a:solidFill>
                  <a:srgbClr val="19468D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On-site counseling services, access to mental health funds for counseling (helping with out-of-pocket costs), online therapy subscriptions</a:t>
            </a:r>
          </a:p>
          <a:p>
            <a:pPr marL="1200150" lvl="2" indent="-285750">
              <a:buFont typeface="Courier New"/>
              <a:buChar char="o"/>
            </a:pPr>
            <a:r>
              <a:rPr lang="en-US" sz="2400" dirty="0">
                <a:solidFill>
                  <a:srgbClr val="19468D"/>
                </a:solidFill>
                <a:latin typeface="Arial"/>
                <a:ea typeface="+mn-lt"/>
                <a:cs typeface="Arial"/>
              </a:rPr>
              <a:t>Staff/team building activities</a:t>
            </a:r>
          </a:p>
          <a:p>
            <a:pPr marL="1200150" lvl="2" indent="-285750">
              <a:buFont typeface="Courier New"/>
              <a:buChar char="o"/>
            </a:pPr>
            <a:r>
              <a:rPr lang="en-US" sz="2400" dirty="0">
                <a:solidFill>
                  <a:srgbClr val="19468D"/>
                </a:solidFill>
                <a:latin typeface="Arial"/>
                <a:ea typeface="+mn-lt"/>
                <a:cs typeface="Arial"/>
              </a:rPr>
              <a:t>Exercise, massage and wellness activities</a:t>
            </a:r>
          </a:p>
          <a:p>
            <a:pPr marL="1200150" lvl="2" indent="-285750">
              <a:buFont typeface="Courier New"/>
              <a:buChar char="o"/>
            </a:pPr>
            <a:r>
              <a:rPr lang="en-US" sz="2400" dirty="0">
                <a:solidFill>
                  <a:srgbClr val="19468D"/>
                </a:solidFill>
                <a:latin typeface="Arial"/>
                <a:ea typeface="+mn-lt"/>
                <a:cs typeface="Arial"/>
              </a:rPr>
              <a:t>Improving work from home </a:t>
            </a:r>
            <a:r>
              <a:rPr lang="en-US" sz="2400">
                <a:solidFill>
                  <a:srgbClr val="19468D"/>
                </a:solidFill>
                <a:latin typeface="Arial"/>
                <a:ea typeface="+mn-lt"/>
                <a:cs typeface="Arial"/>
              </a:rPr>
              <a:t>or office spaces</a:t>
            </a:r>
            <a:endParaRPr lang="en-US" sz="2400" dirty="0">
              <a:solidFill>
                <a:srgbClr val="19468D"/>
              </a:solidFill>
              <a:latin typeface="Arial"/>
              <a:cs typeface="Arial"/>
            </a:endParaRPr>
          </a:p>
          <a:p>
            <a:pPr marL="1200150" lvl="2" indent="-285750">
              <a:buFont typeface="Courier New"/>
              <a:buChar char="o"/>
            </a:pPr>
            <a:r>
              <a:rPr lang="en-US" sz="2400" dirty="0">
                <a:solidFill>
                  <a:srgbClr val="19468D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Other ideas that are appropriate for your organization and team</a:t>
            </a:r>
            <a:endParaRPr lang="en-US" sz="2400" dirty="0">
              <a:solidFill>
                <a:srgbClr val="19468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  <a:p>
            <a:pPr lvl="1"/>
            <a:endParaRPr lang="en-US" sz="2000" b="1" dirty="0">
              <a:solidFill>
                <a:srgbClr val="19468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0" lvl="2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19468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19468D"/>
              </a:solidFill>
              <a:latin typeface="Arial"/>
              <a:cs typeface="Arial"/>
            </a:endParaRPr>
          </a:p>
          <a:p>
            <a:endParaRPr lang="en-US" sz="2600" dirty="0">
              <a:solidFill>
                <a:srgbClr val="19468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46574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55392-0F2C-44EF-9E09-188B64734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382" y="1295101"/>
            <a:ext cx="9904553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/>
                <a:cs typeface="Arial"/>
              </a:rPr>
              <a:t>Questions?</a:t>
            </a:r>
            <a:br>
              <a:rPr lang="en-US" dirty="0"/>
            </a:br>
            <a:br>
              <a:rPr lang="en-US" dirty="0"/>
            </a:br>
            <a:r>
              <a:rPr lang="en-US" sz="3100" b="0" dirty="0">
                <a:latin typeface="Arial"/>
                <a:cs typeface="Arial"/>
              </a:rPr>
              <a:t>Contact Brandi Yee at </a:t>
            </a:r>
            <a:br>
              <a:rPr lang="en-US" sz="3100" b="0" dirty="0">
                <a:latin typeface="Arial"/>
                <a:cs typeface="Arial"/>
              </a:rPr>
            </a:br>
            <a:r>
              <a:rPr lang="en-US" sz="3100" b="0" dirty="0">
                <a:latin typeface="Arial"/>
                <a:cs typeface="Arial"/>
              </a:rPr>
              <a:t> </a:t>
            </a:r>
            <a:r>
              <a:rPr lang="en-US" sz="3100" b="0" dirty="0">
                <a:latin typeface="Arial"/>
                <a:cs typeface="Arial"/>
                <a:hlinkClick r:id="rId2"/>
              </a:rPr>
              <a:t>brandi.yee@actforalexandria.org</a:t>
            </a:r>
            <a:r>
              <a:rPr lang="en-US" sz="3100" b="0" dirty="0">
                <a:latin typeface="Arial"/>
                <a:cs typeface="Arial"/>
              </a:rPr>
              <a:t> </a:t>
            </a:r>
            <a:endParaRPr lang="en-US" sz="3100" b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B5C76B-2A22-454D-8D7D-334BEFED0F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EC61745-BB31-2644-A215-6AFCB7647EFD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9C1836-DB75-4A65-B423-D01E29B789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ACTforAlexandria.org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218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ring2ACTion 2020 PPT Template" id="{BFF4D2AF-68C0-407E-BFEA-F1719BC9E1A7}" vid="{C7A963C5-E325-4D74-BBC8-19A3C3508E1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D7D246F7BBF2648B9EC1ECA70196D1D" ma:contentTypeVersion="12" ma:contentTypeDescription="Create a new document." ma:contentTypeScope="" ma:versionID="c421354c3b6e94bfb8b0beead0796b36">
  <xsd:schema xmlns:xsd="http://www.w3.org/2001/XMLSchema" xmlns:xs="http://www.w3.org/2001/XMLSchema" xmlns:p="http://schemas.microsoft.com/office/2006/metadata/properties" xmlns:ns2="7d731bfd-d61a-4807-8dd7-2555a73d4908" xmlns:ns3="3d396a2c-68aa-4b46-8c1d-b27d26e233a9" targetNamespace="http://schemas.microsoft.com/office/2006/metadata/properties" ma:root="true" ma:fieldsID="cc26bdadbc164db4ec3a5eb844c090c9" ns2:_="" ns3:_="">
    <xsd:import namespace="7d731bfd-d61a-4807-8dd7-2555a73d4908"/>
    <xsd:import namespace="3d396a2c-68aa-4b46-8c1d-b27d26e233a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731bfd-d61a-4807-8dd7-2555a73d490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d396a2c-68aa-4b46-8c1d-b27d26e233a9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9074E37-D8E3-4272-B21F-16F8E85F304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F21B1B1-961C-4529-AF70-3AFA8E698AD6}">
  <ds:schemaRefs>
    <ds:schemaRef ds:uri="3d396a2c-68aa-4b46-8c1d-b27d26e233a9"/>
    <ds:schemaRef ds:uri="7d731bfd-d61a-4807-8dd7-2555a73d490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0457B9E9-B908-4156-8F82-D31F44739363}">
  <ds:schemaRefs>
    <ds:schemaRef ds:uri="http://schemas.microsoft.com/office/2006/documentManagement/types"/>
    <ds:schemaRef ds:uri="7d731bfd-d61a-4807-8dd7-2555a73d4908"/>
    <ds:schemaRef ds:uri="http://www.w3.org/XML/1998/namespace"/>
    <ds:schemaRef ds:uri="http://schemas.microsoft.com/office/2006/metadata/properties"/>
    <ds:schemaRef ds:uri="3d396a2c-68aa-4b46-8c1d-b27d26e233a9"/>
    <ds:schemaRef ds:uri="http://purl.org/dc/elements/1.1/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5704</TotalTime>
  <Words>314</Words>
  <Application>Microsoft Office PowerPoint</Application>
  <PresentationFormat>Widescreen</PresentationFormat>
  <Paragraphs>65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Century Gothic</vt:lpstr>
      <vt:lpstr>Courier New</vt:lpstr>
      <vt:lpstr>Office Theme</vt:lpstr>
      <vt:lpstr>Alexandria Resilience Fund  Info Session</vt:lpstr>
      <vt:lpstr>Agenda</vt:lpstr>
      <vt:lpstr>Welcome</vt:lpstr>
      <vt:lpstr>PowerPoint Presentation</vt:lpstr>
      <vt:lpstr>Alexandria Resilience Fund Priorities</vt:lpstr>
      <vt:lpstr>Hearing from Attendees</vt:lpstr>
      <vt:lpstr>About the Grants</vt:lpstr>
      <vt:lpstr>Questions?  Contact Brandi Yee at   brandi.yee@actforalexandria.org 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Brandi Yee</cp:lastModifiedBy>
  <cp:revision>312</cp:revision>
  <cp:lastPrinted>2021-02-18T23:05:58Z</cp:lastPrinted>
  <dcterms:created xsi:type="dcterms:W3CDTF">2020-01-03T18:06:32Z</dcterms:created>
  <dcterms:modified xsi:type="dcterms:W3CDTF">2022-04-07T23:45:09Z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0x0101002D7D246F7BBF2648B9EC1ECA70196D1D</vt:lpwstr>
  </property>
</Properties>
</file>